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7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C868-EFF7-316A-0E10-B8949A956F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36BA3C-D4BF-CA5B-FF14-CC26AE02B8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2469ED-CAC4-921B-CD84-B0E62D3A84E3}"/>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C0E6E290-36C0-5792-336F-4A190DE67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AAFA5C-8665-9167-7A96-9CA8380C772F}"/>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60127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15B17-070B-94D1-9CA4-C0EC2119BB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8F9F70-05D6-3393-49DC-D5DF24250D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5353F-D590-A035-D0FB-BE2DB54FBFC3}"/>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5CE3234F-5E1B-B291-AC39-763D8EAD3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A17157-67ED-876E-A26D-C8A77B8949F7}"/>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405420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F57804-086C-576C-6198-47CEAEC7B8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36F2B2-BEB0-8AC7-E698-BCD31CB639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22C565-CB0B-D324-2C81-713460686C2D}"/>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AA174A95-52EA-F204-A498-D0E23E3F5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F3011-7EDD-7648-56CC-A3A01F5AA130}"/>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62753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D16E3-DB09-F909-3A52-CA8285378F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44AE43-DEA3-DECD-250B-CF5D300F18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42BE2-04B3-77EA-B6AC-69C7DB8321C1}"/>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5989D703-D5FA-9A25-7CDB-146495E2B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B0114-3C22-0755-9AB3-F0D5AF63730D}"/>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39921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8BB36-13CB-BB2A-FB90-F7E6059025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AF25E6-81C4-05FF-D430-1B2B49DCBF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DB1A10-3F67-6046-A137-FA14C724459C}"/>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66A31B31-E694-5BC6-215D-ED252B8D15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17AD1-D63E-47EB-7C65-A51590EFB34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43835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D4FED-AED5-AEF5-8D1C-4421AFFB42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C4EDF5-D1A0-2634-52FB-A8B100CDDF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7F123D-82BD-3D67-C4D0-803D0BEF6E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4599B0-8A4E-4047-7783-1A7E6A6DDC5B}"/>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6A5222CF-73E7-75AD-602F-5499DC652A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EB6A8-3FD3-A77A-C7F5-5D7318687708}"/>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2347600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B8EE5-175A-C4C7-9ED1-C1E35663FE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647531-9AD3-B102-D185-8905A4CC9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B27091-7175-F645-E39A-D0257FAA68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85A620-542B-FAB9-D0FF-5C6021446B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6F0744-3422-3491-CF39-B2869FA01D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BD4682-87A8-FADC-6796-30573EBF35A2}"/>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8" name="Footer Placeholder 7">
            <a:extLst>
              <a:ext uri="{FF2B5EF4-FFF2-40B4-BE49-F238E27FC236}">
                <a16:creationId xmlns:a16="http://schemas.microsoft.com/office/drawing/2014/main" id="{DECE51B4-7BCD-358E-E9AE-AD78702E21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E6136F-0DD2-5EB7-F8FE-A1D310C1F5C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48649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5C2D7-7E76-84DF-7F30-6040BFEF21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2DF9E0-3E91-AFFA-9807-C01338AC9A09}"/>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4" name="Footer Placeholder 3">
            <a:extLst>
              <a:ext uri="{FF2B5EF4-FFF2-40B4-BE49-F238E27FC236}">
                <a16:creationId xmlns:a16="http://schemas.microsoft.com/office/drawing/2014/main" id="{49C02A8E-B969-E356-7F80-E5BA531D3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EBE0B1-B23F-414D-C437-8066C2216D66}"/>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328719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44D444-2B86-4678-F968-1BA3CFFF156E}"/>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3" name="Footer Placeholder 2">
            <a:extLst>
              <a:ext uri="{FF2B5EF4-FFF2-40B4-BE49-F238E27FC236}">
                <a16:creationId xmlns:a16="http://schemas.microsoft.com/office/drawing/2014/main" id="{2C242DA0-0D4D-F04D-EC8D-F196238A2D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62F39B-6B50-787E-78DB-DEE869A95973}"/>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85153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AE5A8-C4DD-F1DF-D771-966B232DBA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0F7B7-0C73-97B6-A1E0-FA606820D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57B235-1024-FF70-D5CB-C7E19B28F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81C0C1-B9B4-DE13-4030-F73A4D160559}"/>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A40C66C8-7672-4796-25C1-0967CBAFAF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D0D22E-27CB-9502-15A3-93955D52309F}"/>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11068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CE71-44B0-0A0D-9D81-4183997806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ACE7A6-CD84-AA6A-9692-6C97936C9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10189D-4CC6-0116-C12A-08CB39A4A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E4E9C5-D0BA-ED82-AF6F-006605EA6215}"/>
              </a:ext>
            </a:extLst>
          </p:cNvPr>
          <p:cNvSpPr>
            <a:spLocks noGrp="1"/>
          </p:cNvSpPr>
          <p:nvPr>
            <p:ph type="dt" sz="half" idx="10"/>
          </p:nvPr>
        </p:nvSpPr>
        <p:spPr/>
        <p:txBody>
          <a:bodyPr/>
          <a:lstStyle/>
          <a:p>
            <a:fld id="{208BA9C0-77AD-47CC-AEA2-FA4F49DDE812}" type="datetimeFigureOut">
              <a:rPr lang="en-US" smtClean="0"/>
              <a:t>2/23/2025</a:t>
            </a:fld>
            <a:endParaRPr lang="en-US"/>
          </a:p>
        </p:txBody>
      </p:sp>
      <p:sp>
        <p:nvSpPr>
          <p:cNvPr id="6" name="Footer Placeholder 5">
            <a:extLst>
              <a:ext uri="{FF2B5EF4-FFF2-40B4-BE49-F238E27FC236}">
                <a16:creationId xmlns:a16="http://schemas.microsoft.com/office/drawing/2014/main" id="{CBBA8FFC-40AC-D562-1968-7A0FA7DAA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9A802-279A-D2C1-AF92-DA275C3B5830}"/>
              </a:ext>
            </a:extLst>
          </p:cNvPr>
          <p:cNvSpPr>
            <a:spLocks noGrp="1"/>
          </p:cNvSpPr>
          <p:nvPr>
            <p:ph type="sldNum" sz="quarter" idx="12"/>
          </p:nvPr>
        </p:nvSpPr>
        <p:spPr/>
        <p:txBody>
          <a:bodyPr/>
          <a:lstStyle/>
          <a:p>
            <a:fld id="{48359626-60AB-4A89-989C-120CB6B7A6EE}" type="slidenum">
              <a:rPr lang="en-US" smtClean="0"/>
              <a:t>‹#›</a:t>
            </a:fld>
            <a:endParaRPr lang="en-US"/>
          </a:p>
        </p:txBody>
      </p:sp>
    </p:spTree>
    <p:extLst>
      <p:ext uri="{BB962C8B-B14F-4D97-AF65-F5344CB8AC3E}">
        <p14:creationId xmlns:p14="http://schemas.microsoft.com/office/powerpoint/2010/main" val="59148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1F9C2-DA14-C44D-2429-A39FD5875B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9748B6-15C3-12C9-97F4-81877CAB77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DE3DC-A73C-FD92-39F9-1825D5CEF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BA9C0-77AD-47CC-AEA2-FA4F49DDE812}" type="datetimeFigureOut">
              <a:rPr lang="en-US" smtClean="0"/>
              <a:t>2/23/2025</a:t>
            </a:fld>
            <a:endParaRPr lang="en-US"/>
          </a:p>
        </p:txBody>
      </p:sp>
      <p:sp>
        <p:nvSpPr>
          <p:cNvPr id="5" name="Footer Placeholder 4">
            <a:extLst>
              <a:ext uri="{FF2B5EF4-FFF2-40B4-BE49-F238E27FC236}">
                <a16:creationId xmlns:a16="http://schemas.microsoft.com/office/drawing/2014/main" id="{7B08D847-719D-0B52-80DC-D6FF2E6BFC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3096C2-5B85-B5F8-21BE-9876144DE3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59626-60AB-4A89-989C-120CB6B7A6EE}" type="slidenum">
              <a:rPr lang="en-US" smtClean="0"/>
              <a:t>‹#›</a:t>
            </a:fld>
            <a:endParaRPr lang="en-US"/>
          </a:p>
        </p:txBody>
      </p:sp>
    </p:spTree>
    <p:extLst>
      <p:ext uri="{BB962C8B-B14F-4D97-AF65-F5344CB8AC3E}">
        <p14:creationId xmlns:p14="http://schemas.microsoft.com/office/powerpoint/2010/main" val="3953396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BC39-DF2D-F8F0-CFE4-0F14BD19217A}"/>
              </a:ext>
            </a:extLst>
          </p:cNvPr>
          <p:cNvSpPr>
            <a:spLocks noGrp="1"/>
          </p:cNvSpPr>
          <p:nvPr>
            <p:ph type="ctrTitle"/>
          </p:nvPr>
        </p:nvSpPr>
        <p:spPr>
          <a:xfrm>
            <a:off x="1524000" y="-316293"/>
            <a:ext cx="9144000" cy="2154608"/>
          </a:xfrm>
        </p:spPr>
        <p:txBody>
          <a:bodyPr/>
          <a:lstStyle/>
          <a:p>
            <a:endParaRPr lang="en-US" dirty="0"/>
          </a:p>
        </p:txBody>
      </p:sp>
      <p:sp>
        <p:nvSpPr>
          <p:cNvPr id="3" name="Subtitle 2">
            <a:extLst>
              <a:ext uri="{FF2B5EF4-FFF2-40B4-BE49-F238E27FC236}">
                <a16:creationId xmlns:a16="http://schemas.microsoft.com/office/drawing/2014/main" id="{8BEBC5A2-7B51-158C-4D33-40CCD95BF879}"/>
              </a:ext>
            </a:extLst>
          </p:cNvPr>
          <p:cNvSpPr>
            <a:spLocks noGrp="1"/>
          </p:cNvSpPr>
          <p:nvPr>
            <p:ph type="subTitle" idx="1"/>
          </p:nvPr>
        </p:nvSpPr>
        <p:spPr>
          <a:xfrm>
            <a:off x="1524000" y="3602037"/>
            <a:ext cx="9144000" cy="3053143"/>
          </a:xfrm>
        </p:spPr>
        <p:txBody>
          <a:bodyPr>
            <a:normAutofit lnSpcReduction="10000"/>
          </a:bodyPr>
          <a:lstStyle/>
          <a:p>
            <a:r>
              <a:rPr lang="en-US" sz="4000" b="1" dirty="0">
                <a:solidFill>
                  <a:srgbClr val="C00000"/>
                </a:solidFill>
              </a:rPr>
              <a:t>Preservation Causes in Greece</a:t>
            </a:r>
          </a:p>
          <a:p>
            <a:r>
              <a:rPr lang="el-GR" sz="40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Α</a:t>
            </a:r>
            <a:r>
              <a:rPr lang="en-US" sz="40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n original  presentation prepared by the HELLENIC CULTURE CENTRE </a:t>
            </a:r>
          </a:p>
          <a:p>
            <a:r>
              <a:rPr lang="en-US" sz="4000" b="1" kern="100" dirty="0">
                <a:solidFill>
                  <a:srgbClr val="FFC000"/>
                </a:solidFill>
                <a:effectLst/>
                <a:latin typeface="Aptos" panose="020B0004020202020204" pitchFamily="34" charset="0"/>
                <a:ea typeface="Aptos" panose="020B0004020202020204" pitchFamily="34" charset="0"/>
                <a:cs typeface="Times New Roman" panose="02020603050405020304" pitchFamily="18" charset="0"/>
              </a:rPr>
              <a:t>VIP Project EU</a:t>
            </a:r>
          </a:p>
          <a:p>
            <a:r>
              <a:rPr lang="en-US" sz="4000" b="1" kern="100" dirty="0">
                <a:solidFill>
                  <a:srgbClr val="FFC000"/>
                </a:solidFill>
                <a:latin typeface="Aptos" panose="020B0004020202020204" pitchFamily="34" charset="0"/>
                <a:ea typeface="Aptos" panose="020B0004020202020204" pitchFamily="34" charset="0"/>
                <a:cs typeface="Times New Roman" panose="02020603050405020304" pitchFamily="18" charset="0"/>
              </a:rPr>
              <a:t>3</a:t>
            </a:r>
            <a:endParaRPr lang="en-US" sz="40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1026" name="Picture 2" descr="Hellenic Ministry of Culture and Sports: Directorate of the National  Archive of Monuments | Uni Systems">
            <a:extLst>
              <a:ext uri="{FF2B5EF4-FFF2-40B4-BE49-F238E27FC236}">
                <a16:creationId xmlns:a16="http://schemas.microsoft.com/office/drawing/2014/main" id="{244EB64E-CA98-BF98-F8DA-1AAEC1132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2819"/>
            <a:ext cx="12192000" cy="3226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82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86AD4-B91F-DF5A-C129-0916CC80D7DB}"/>
              </a:ext>
            </a:extLst>
          </p:cNvPr>
          <p:cNvSpPr>
            <a:spLocks noGrp="1"/>
          </p:cNvSpPr>
          <p:nvPr>
            <p:ph type="title"/>
          </p:nvPr>
        </p:nvSpPr>
        <p:spPr/>
        <p:txBody>
          <a:bodyPr/>
          <a:lstStyle/>
          <a:p>
            <a:r>
              <a:rPr lang="en-US" b="1" i="0" dirty="0">
                <a:solidFill>
                  <a:srgbClr val="212121"/>
                </a:solidFill>
                <a:effectLst/>
                <a:latin typeface="Inter"/>
              </a:rPr>
              <a:t>Acropolis, Athens</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1AC5CB7C-5F0B-C6B6-9422-64F27CB0C474}"/>
              </a:ext>
            </a:extLst>
          </p:cNvPr>
          <p:cNvSpPr>
            <a:spLocks noGrp="1"/>
          </p:cNvSpPr>
          <p:nvPr>
            <p:ph sz="half" idx="2"/>
          </p:nvPr>
        </p:nvSpPr>
        <p:spPr/>
        <p:txBody>
          <a:bodyPr>
            <a:normAutofit fontScale="85000" lnSpcReduction="20000"/>
          </a:bodyPr>
          <a:lstStyle/>
          <a:p>
            <a:r>
              <a:rPr lang="en-US" dirty="0"/>
              <a:t>The Acropolis of Athens and its monuments are universal symbols of the classical spirit and civilization and form the greatest architectural and artistic complex bequeathed by Greek Antiquity to the world. </a:t>
            </a:r>
          </a:p>
          <a:p>
            <a:r>
              <a:rPr lang="en-US" b="0" i="0" dirty="0">
                <a:solidFill>
                  <a:srgbClr val="212121"/>
                </a:solidFill>
                <a:effectLst/>
                <a:latin typeface="Inter"/>
              </a:rPr>
              <a:t>Special attention has been paid to the accessibility of the site, to pathways and to visitor facilities, especially for disabled people. Furthermore, emergency plans for visitor security and scientific studies for the protection of the site, such as monitoring of earthquake activity, are being carried out.</a:t>
            </a:r>
            <a:endParaRPr lang="en-US" dirty="0"/>
          </a:p>
        </p:txBody>
      </p:sp>
      <p:pic>
        <p:nvPicPr>
          <p:cNvPr id="1026" name="Picture 2">
            <a:extLst>
              <a:ext uri="{FF2B5EF4-FFF2-40B4-BE49-F238E27FC236}">
                <a16:creationId xmlns:a16="http://schemas.microsoft.com/office/drawing/2014/main" id="{C373C83A-234F-6E39-0002-508429FC131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5344" y="1999488"/>
            <a:ext cx="5779008" cy="3852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17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76B6-9AE7-D31C-5181-7CD33FBA2E7E}"/>
              </a:ext>
            </a:extLst>
          </p:cNvPr>
          <p:cNvSpPr>
            <a:spLocks noGrp="1"/>
          </p:cNvSpPr>
          <p:nvPr>
            <p:ph type="title"/>
          </p:nvPr>
        </p:nvSpPr>
        <p:spPr/>
        <p:txBody>
          <a:bodyPr>
            <a:normAutofit fontScale="90000"/>
          </a:bodyPr>
          <a:lstStyle/>
          <a:p>
            <a:r>
              <a:rPr lang="en-US" b="1" i="0" dirty="0">
                <a:solidFill>
                  <a:srgbClr val="212121"/>
                </a:solidFill>
                <a:effectLst/>
                <a:latin typeface="Inter"/>
              </a:rPr>
              <a:t>Archaeological Site of </a:t>
            </a:r>
            <a:r>
              <a:rPr lang="en-US" b="1" i="0" dirty="0" err="1">
                <a:solidFill>
                  <a:srgbClr val="212121"/>
                </a:solidFill>
                <a:effectLst/>
                <a:latin typeface="Inter"/>
              </a:rPr>
              <a:t>Aigai</a:t>
            </a:r>
            <a:r>
              <a:rPr lang="en-US" b="1" i="0" dirty="0">
                <a:solidFill>
                  <a:srgbClr val="212121"/>
                </a:solidFill>
                <a:effectLst/>
                <a:latin typeface="Inter"/>
              </a:rPr>
              <a:t> (modern name </a:t>
            </a:r>
            <a:r>
              <a:rPr lang="en-US" b="1" i="0" dirty="0" err="1">
                <a:solidFill>
                  <a:srgbClr val="212121"/>
                </a:solidFill>
                <a:effectLst/>
                <a:latin typeface="Inter"/>
              </a:rPr>
              <a:t>Vergina</a:t>
            </a:r>
            <a:r>
              <a:rPr lang="en-US" b="1" i="0" dirty="0">
                <a:solidFill>
                  <a:srgbClr val="212121"/>
                </a:solidFill>
                <a:effectLst/>
                <a:latin typeface="Inter"/>
              </a:rPr>
              <a:t>)</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30FC41DF-E339-58B4-1877-46C48713B974}"/>
              </a:ext>
            </a:extLst>
          </p:cNvPr>
          <p:cNvSpPr>
            <a:spLocks noGrp="1"/>
          </p:cNvSpPr>
          <p:nvPr>
            <p:ph sz="half" idx="1"/>
          </p:nvPr>
        </p:nvSpPr>
        <p:spPr/>
        <p:txBody>
          <a:bodyPr/>
          <a:lstStyle/>
          <a:p>
            <a:r>
              <a:rPr lang="en-US" dirty="0"/>
              <a:t>The city of </a:t>
            </a:r>
            <a:r>
              <a:rPr lang="en-US" dirty="0" err="1"/>
              <a:t>Aigai</a:t>
            </a:r>
            <a:r>
              <a:rPr lang="en-US" dirty="0"/>
              <a:t>, the ancient first capital of the Kingdom of Macedonia, was discovered in the 19th century near </a:t>
            </a:r>
            <a:r>
              <a:rPr lang="en-US" dirty="0" err="1"/>
              <a:t>Vergina</a:t>
            </a:r>
            <a:r>
              <a:rPr lang="en-US" dirty="0"/>
              <a:t>, in northern Greece. The most important remains are the monumental palace, lavishly decorated with mosaics and painted stuccoes, and the burial ground </a:t>
            </a:r>
          </a:p>
        </p:txBody>
      </p:sp>
      <p:pic>
        <p:nvPicPr>
          <p:cNvPr id="2050" name="Picture 2">
            <a:extLst>
              <a:ext uri="{FF2B5EF4-FFF2-40B4-BE49-F238E27FC236}">
                <a16:creationId xmlns:a16="http://schemas.microsoft.com/office/drawing/2014/main" id="{03BEE3BF-D905-803A-1487-0D8041DFEBC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87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20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AAD6-5408-C1C9-EED4-78DE9D344668}"/>
              </a:ext>
            </a:extLst>
          </p:cNvPr>
          <p:cNvSpPr>
            <a:spLocks noGrp="1"/>
          </p:cNvSpPr>
          <p:nvPr>
            <p:ph type="title"/>
          </p:nvPr>
        </p:nvSpPr>
        <p:spPr/>
        <p:txBody>
          <a:bodyPr/>
          <a:lstStyle/>
          <a:p>
            <a:r>
              <a:rPr lang="en-US" b="1" i="0" dirty="0">
                <a:solidFill>
                  <a:srgbClr val="212121"/>
                </a:solidFill>
                <a:effectLst/>
                <a:latin typeface="Inter"/>
              </a:rPr>
              <a:t>Archaeological Site of Delphi</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0761CF72-DC01-4933-98BB-629B70C12A4E}"/>
              </a:ext>
            </a:extLst>
          </p:cNvPr>
          <p:cNvSpPr>
            <a:spLocks noGrp="1"/>
          </p:cNvSpPr>
          <p:nvPr>
            <p:ph sz="half" idx="2"/>
          </p:nvPr>
        </p:nvSpPr>
        <p:spPr/>
        <p:txBody>
          <a:bodyPr/>
          <a:lstStyle/>
          <a:p>
            <a:r>
              <a:rPr lang="en-US" dirty="0"/>
              <a:t>The </a:t>
            </a:r>
            <a:r>
              <a:rPr lang="en-US" dirty="0" err="1"/>
              <a:t>pan-Hellenic</a:t>
            </a:r>
            <a:r>
              <a:rPr lang="en-US" dirty="0"/>
              <a:t> sanctuary of Delphi, where the oracle of Apollo spoke, was the site of the omphalos, the 'navel of the world'. Blending harmoniously with the superb landscape and charged with sacred meaning, Delphi in the 6th century B.C. was indeed the religious </a:t>
            </a:r>
            <a:r>
              <a:rPr lang="en-US" dirty="0" err="1"/>
              <a:t>centre</a:t>
            </a:r>
            <a:r>
              <a:rPr lang="en-US" dirty="0"/>
              <a:t> and symbol of unity of the ancient Greek world.</a:t>
            </a:r>
          </a:p>
        </p:txBody>
      </p:sp>
      <p:pic>
        <p:nvPicPr>
          <p:cNvPr id="3074" name="Picture 2">
            <a:extLst>
              <a:ext uri="{FF2B5EF4-FFF2-40B4-BE49-F238E27FC236}">
                <a16:creationId xmlns:a16="http://schemas.microsoft.com/office/drawing/2014/main" id="{E391293E-546D-4712-226B-FF410587636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7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05C4-26BC-4AD6-57DF-7FAC8F6C359A}"/>
              </a:ext>
            </a:extLst>
          </p:cNvPr>
          <p:cNvSpPr>
            <a:spLocks noGrp="1"/>
          </p:cNvSpPr>
          <p:nvPr>
            <p:ph type="title"/>
          </p:nvPr>
        </p:nvSpPr>
        <p:spPr/>
        <p:txBody>
          <a:bodyPr/>
          <a:lstStyle/>
          <a:p>
            <a:r>
              <a:rPr lang="en-US" b="1" i="0" dirty="0">
                <a:solidFill>
                  <a:srgbClr val="212121"/>
                </a:solidFill>
                <a:effectLst/>
                <a:latin typeface="Inter"/>
              </a:rPr>
              <a:t>Archaeological Site of </a:t>
            </a:r>
            <a:r>
              <a:rPr lang="en-US" b="1" i="0" dirty="0" err="1">
                <a:solidFill>
                  <a:srgbClr val="212121"/>
                </a:solidFill>
                <a:effectLst/>
                <a:latin typeface="Inter"/>
              </a:rPr>
              <a:t>Mystras</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131BB397-283C-E8CB-4B8A-C5B81E2FB74F}"/>
              </a:ext>
            </a:extLst>
          </p:cNvPr>
          <p:cNvSpPr>
            <a:spLocks noGrp="1"/>
          </p:cNvSpPr>
          <p:nvPr>
            <p:ph sz="half" idx="1"/>
          </p:nvPr>
        </p:nvSpPr>
        <p:spPr/>
        <p:txBody>
          <a:bodyPr>
            <a:normAutofit fontScale="92500"/>
          </a:bodyPr>
          <a:lstStyle/>
          <a:p>
            <a:r>
              <a:rPr lang="en-US" b="0" i="0" dirty="0" err="1">
                <a:solidFill>
                  <a:srgbClr val="212121"/>
                </a:solidFill>
                <a:effectLst/>
                <a:latin typeface="Inter"/>
              </a:rPr>
              <a:t>Mystras</a:t>
            </a:r>
            <a:r>
              <a:rPr lang="en-US" b="0" i="0" dirty="0">
                <a:solidFill>
                  <a:srgbClr val="212121"/>
                </a:solidFill>
                <a:effectLst/>
                <a:latin typeface="Inter"/>
              </a:rPr>
              <a:t>, the 'wonder of the Morea', was built as an </a:t>
            </a:r>
            <a:r>
              <a:rPr lang="en-US" b="0" i="0" dirty="0" err="1">
                <a:solidFill>
                  <a:srgbClr val="212121"/>
                </a:solidFill>
                <a:effectLst/>
                <a:latin typeface="Inter"/>
              </a:rPr>
              <a:t>amphitheatre</a:t>
            </a:r>
            <a:r>
              <a:rPr lang="en-US" b="0" i="0" dirty="0">
                <a:solidFill>
                  <a:srgbClr val="212121"/>
                </a:solidFill>
                <a:effectLst/>
                <a:latin typeface="Inter"/>
              </a:rPr>
              <a:t> around the fortress erected in 1249 by the prince of Achaia, William of </a:t>
            </a:r>
            <a:r>
              <a:rPr lang="en-US" b="0" i="0" dirty="0" err="1">
                <a:solidFill>
                  <a:srgbClr val="212121"/>
                </a:solidFill>
                <a:effectLst/>
                <a:latin typeface="Inter"/>
              </a:rPr>
              <a:t>Villehardouin</a:t>
            </a:r>
            <a:r>
              <a:rPr lang="en-US" b="0" i="0" dirty="0">
                <a:solidFill>
                  <a:srgbClr val="212121"/>
                </a:solidFill>
                <a:effectLst/>
                <a:latin typeface="Inter"/>
              </a:rPr>
              <a:t>. </a:t>
            </a:r>
          </a:p>
          <a:p>
            <a:r>
              <a:rPr lang="en-US" b="0" i="0" dirty="0">
                <a:solidFill>
                  <a:srgbClr val="212121"/>
                </a:solidFill>
                <a:effectLst/>
                <a:latin typeface="Inter"/>
              </a:rPr>
              <a:t>Reconquered by the Byzantines, then occupied by the Turks and the Venetians, the city was abandoned in 1832, leaving only the breathtaking medieval ruins, standing in a beautiful landscape.</a:t>
            </a:r>
            <a:endParaRPr lang="en-US" dirty="0"/>
          </a:p>
        </p:txBody>
      </p:sp>
      <p:pic>
        <p:nvPicPr>
          <p:cNvPr id="4098" name="Picture 2">
            <a:extLst>
              <a:ext uri="{FF2B5EF4-FFF2-40B4-BE49-F238E27FC236}">
                <a16:creationId xmlns:a16="http://schemas.microsoft.com/office/drawing/2014/main" id="{283B3B73-B94A-5E88-DFBB-72F30B12B1C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87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83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1FDD-F68E-8FB3-9A19-57BF8BE5B0AE}"/>
              </a:ext>
            </a:extLst>
          </p:cNvPr>
          <p:cNvSpPr>
            <a:spLocks noGrp="1"/>
          </p:cNvSpPr>
          <p:nvPr>
            <p:ph type="title"/>
          </p:nvPr>
        </p:nvSpPr>
        <p:spPr/>
        <p:txBody>
          <a:bodyPr/>
          <a:lstStyle/>
          <a:p>
            <a:r>
              <a:rPr lang="en-US" b="1" i="0" dirty="0">
                <a:solidFill>
                  <a:srgbClr val="212121"/>
                </a:solidFill>
                <a:effectLst/>
                <a:latin typeface="Inter"/>
              </a:rPr>
              <a:t>Archaeological Site of Olympia</a:t>
            </a:r>
            <a:br>
              <a:rPr lang="en-US" b="1" i="0" dirty="0">
                <a:solidFill>
                  <a:srgbClr val="212121"/>
                </a:solidFill>
                <a:effectLst/>
                <a:latin typeface="Inter"/>
              </a:rPr>
            </a:br>
            <a:endParaRPr lang="en-US" dirty="0"/>
          </a:p>
        </p:txBody>
      </p:sp>
      <p:sp>
        <p:nvSpPr>
          <p:cNvPr id="4" name="Content Placeholder 3">
            <a:extLst>
              <a:ext uri="{FF2B5EF4-FFF2-40B4-BE49-F238E27FC236}">
                <a16:creationId xmlns:a16="http://schemas.microsoft.com/office/drawing/2014/main" id="{D3D8A68C-E104-F0F7-A171-2D6112EFEF93}"/>
              </a:ext>
            </a:extLst>
          </p:cNvPr>
          <p:cNvSpPr>
            <a:spLocks noGrp="1"/>
          </p:cNvSpPr>
          <p:nvPr>
            <p:ph sz="half" idx="2"/>
          </p:nvPr>
        </p:nvSpPr>
        <p:spPr/>
        <p:txBody>
          <a:bodyPr/>
          <a:lstStyle/>
          <a:p>
            <a:r>
              <a:rPr lang="en-US" b="0" i="0" dirty="0">
                <a:solidFill>
                  <a:srgbClr val="212121"/>
                </a:solidFill>
                <a:effectLst/>
                <a:latin typeface="Inter"/>
              </a:rPr>
              <a:t>The site of Olympia, in a valley in the Peloponnesus, has been inhabited since prehistoric times. In the 10th century B.C., Olympia became a </a:t>
            </a:r>
            <a:r>
              <a:rPr lang="en-US" b="0" i="0" dirty="0" err="1">
                <a:solidFill>
                  <a:srgbClr val="212121"/>
                </a:solidFill>
                <a:effectLst/>
                <a:latin typeface="Inter"/>
              </a:rPr>
              <a:t>centre</a:t>
            </a:r>
            <a:r>
              <a:rPr lang="en-US" b="0" i="0" dirty="0">
                <a:solidFill>
                  <a:srgbClr val="212121"/>
                </a:solidFill>
                <a:effectLst/>
                <a:latin typeface="Inter"/>
              </a:rPr>
              <a:t> for the worship of Zeus. The Altis – the sanctuary to the gods – has one of the highest concentrations of masterpieces from the ancient Greek world.</a:t>
            </a:r>
            <a:endParaRPr lang="en-US" dirty="0"/>
          </a:p>
        </p:txBody>
      </p:sp>
      <p:pic>
        <p:nvPicPr>
          <p:cNvPr id="5122" name="Picture 2">
            <a:extLst>
              <a:ext uri="{FF2B5EF4-FFF2-40B4-BE49-F238E27FC236}">
                <a16:creationId xmlns:a16="http://schemas.microsoft.com/office/drawing/2014/main" id="{4DA8B4AD-EC03-F664-072F-339AE96C1A13}"/>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76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4E963-E310-9DC5-577F-95473C00F765}"/>
              </a:ext>
            </a:extLst>
          </p:cNvPr>
          <p:cNvSpPr>
            <a:spLocks noGrp="1"/>
          </p:cNvSpPr>
          <p:nvPr>
            <p:ph type="title"/>
          </p:nvPr>
        </p:nvSpPr>
        <p:spPr/>
        <p:txBody>
          <a:bodyPr/>
          <a:lstStyle/>
          <a:p>
            <a:r>
              <a:rPr lang="en-US" b="1" i="0" dirty="0">
                <a:solidFill>
                  <a:srgbClr val="212121"/>
                </a:solidFill>
                <a:effectLst/>
                <a:latin typeface="Inter"/>
              </a:rPr>
              <a:t>Archaeological Site of Philippi</a:t>
            </a:r>
            <a:br>
              <a:rPr lang="en-US" b="1" i="0" dirty="0">
                <a:solidFill>
                  <a:srgbClr val="212121"/>
                </a:solidFill>
                <a:effectLst/>
                <a:latin typeface="Inter"/>
              </a:rPr>
            </a:br>
            <a:endParaRPr lang="en-US" dirty="0"/>
          </a:p>
        </p:txBody>
      </p:sp>
      <p:sp>
        <p:nvSpPr>
          <p:cNvPr id="3" name="Content Placeholder 2">
            <a:extLst>
              <a:ext uri="{FF2B5EF4-FFF2-40B4-BE49-F238E27FC236}">
                <a16:creationId xmlns:a16="http://schemas.microsoft.com/office/drawing/2014/main" id="{88E91CD8-0D43-D67D-3943-3B33CC99804A}"/>
              </a:ext>
            </a:extLst>
          </p:cNvPr>
          <p:cNvSpPr>
            <a:spLocks noGrp="1"/>
          </p:cNvSpPr>
          <p:nvPr>
            <p:ph sz="half" idx="1"/>
          </p:nvPr>
        </p:nvSpPr>
        <p:spPr/>
        <p:txBody>
          <a:bodyPr>
            <a:normAutofit lnSpcReduction="10000"/>
          </a:bodyPr>
          <a:lstStyle/>
          <a:p>
            <a:r>
              <a:rPr lang="en-US" b="0" i="0" dirty="0">
                <a:solidFill>
                  <a:srgbClr val="212121"/>
                </a:solidFill>
                <a:effectLst/>
                <a:latin typeface="Inter"/>
              </a:rPr>
              <a:t>The remains of this walled city lie at the foot of an acropolis in north-eastern Greece, on the ancient route linking Europe and Asia, the </a:t>
            </a:r>
            <a:r>
              <a:rPr lang="en-US" b="0" i="1" dirty="0">
                <a:solidFill>
                  <a:srgbClr val="212121"/>
                </a:solidFill>
                <a:effectLst/>
                <a:latin typeface="Inter"/>
              </a:rPr>
              <a:t>Via </a:t>
            </a:r>
            <a:r>
              <a:rPr lang="en-US" b="0" i="1" dirty="0" err="1">
                <a:solidFill>
                  <a:srgbClr val="212121"/>
                </a:solidFill>
                <a:effectLst/>
                <a:latin typeface="Inter"/>
              </a:rPr>
              <a:t>Egnatia</a:t>
            </a:r>
            <a:r>
              <a:rPr lang="en-US" b="0" i="0" dirty="0">
                <a:solidFill>
                  <a:srgbClr val="212121"/>
                </a:solidFill>
                <a:effectLst/>
                <a:latin typeface="Inter"/>
              </a:rPr>
              <a:t>. </a:t>
            </a:r>
          </a:p>
          <a:p>
            <a:r>
              <a:rPr lang="en-US" b="0" i="0" dirty="0">
                <a:solidFill>
                  <a:srgbClr val="212121"/>
                </a:solidFill>
                <a:effectLst/>
                <a:latin typeface="Inter"/>
              </a:rPr>
              <a:t>Founded in 356 BC by the Macedonian King Philip II, the city developed as a “small Rome” with the establishment of the Roman Empire in the decades following the Battle of Philippi, in 42 BCE.</a:t>
            </a:r>
            <a:endParaRPr lang="en-US" dirty="0"/>
          </a:p>
        </p:txBody>
      </p:sp>
      <p:pic>
        <p:nvPicPr>
          <p:cNvPr id="6146" name="Picture 2">
            <a:extLst>
              <a:ext uri="{FF2B5EF4-FFF2-40B4-BE49-F238E27FC236}">
                <a16:creationId xmlns:a16="http://schemas.microsoft.com/office/drawing/2014/main" id="{CE0F67E0-02A2-BB0B-923E-6571F167CCF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15456" y="1825625"/>
            <a:ext cx="571804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981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441</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Calibri Light</vt:lpstr>
      <vt:lpstr>Inter</vt:lpstr>
      <vt:lpstr>Office Theme</vt:lpstr>
      <vt:lpstr>PowerPoint Presentation</vt:lpstr>
      <vt:lpstr>Acropolis, Athens </vt:lpstr>
      <vt:lpstr>Archaeological Site of Aigai (modern name Vergina) </vt:lpstr>
      <vt:lpstr>Archaeological Site of Delphi </vt:lpstr>
      <vt:lpstr>Archaeological Site of Mystras </vt:lpstr>
      <vt:lpstr>Archaeological Site of Olympia </vt:lpstr>
      <vt:lpstr>Archaeological Site of Philippi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Ifigenia Georgiadou</dc:creator>
  <cp:lastModifiedBy>Ifigenia Georgiadou</cp:lastModifiedBy>
  <cp:revision>3</cp:revision>
  <dcterms:created xsi:type="dcterms:W3CDTF">2025-02-23T02:40:53Z</dcterms:created>
  <dcterms:modified xsi:type="dcterms:W3CDTF">2025-02-23T02:52:45Z</dcterms:modified>
</cp:coreProperties>
</file>