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3" d="100"/>
          <a:sy n="63" d="100"/>
        </p:scale>
        <p:origin x="773" y="16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44C868-EFF7-316A-0E10-B8949A956FF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036BA3C-D4BF-CA5B-FF14-CC26AE02B85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22469ED-CAC4-921B-CD84-B0E62D3A84E3}"/>
              </a:ext>
            </a:extLst>
          </p:cNvPr>
          <p:cNvSpPr>
            <a:spLocks noGrp="1"/>
          </p:cNvSpPr>
          <p:nvPr>
            <p:ph type="dt" sz="half" idx="10"/>
          </p:nvPr>
        </p:nvSpPr>
        <p:spPr/>
        <p:txBody>
          <a:bodyPr/>
          <a:lstStyle/>
          <a:p>
            <a:fld id="{208BA9C0-77AD-47CC-AEA2-FA4F49DDE812}" type="datetimeFigureOut">
              <a:rPr lang="en-US" smtClean="0"/>
              <a:t>2/23/2025</a:t>
            </a:fld>
            <a:endParaRPr lang="en-US"/>
          </a:p>
        </p:txBody>
      </p:sp>
      <p:sp>
        <p:nvSpPr>
          <p:cNvPr id="5" name="Footer Placeholder 4">
            <a:extLst>
              <a:ext uri="{FF2B5EF4-FFF2-40B4-BE49-F238E27FC236}">
                <a16:creationId xmlns:a16="http://schemas.microsoft.com/office/drawing/2014/main" id="{C0E6E290-36C0-5792-336F-4A190DE67F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AAFA5C-8665-9167-7A96-9CA8380C772F}"/>
              </a:ext>
            </a:extLst>
          </p:cNvPr>
          <p:cNvSpPr>
            <a:spLocks noGrp="1"/>
          </p:cNvSpPr>
          <p:nvPr>
            <p:ph type="sldNum" sz="quarter" idx="12"/>
          </p:nvPr>
        </p:nvSpPr>
        <p:spPr/>
        <p:txBody>
          <a:bodyPr/>
          <a:lstStyle/>
          <a:p>
            <a:fld id="{48359626-60AB-4A89-989C-120CB6B7A6EE}" type="slidenum">
              <a:rPr lang="en-US" smtClean="0"/>
              <a:t>‹#›</a:t>
            </a:fld>
            <a:endParaRPr lang="en-US"/>
          </a:p>
        </p:txBody>
      </p:sp>
    </p:spTree>
    <p:extLst>
      <p:ext uri="{BB962C8B-B14F-4D97-AF65-F5344CB8AC3E}">
        <p14:creationId xmlns:p14="http://schemas.microsoft.com/office/powerpoint/2010/main" val="26012728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115B17-070B-94D1-9CA4-C0EC2119BB3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B8F9F70-05D6-3393-49DC-D5DF24250D4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A45353F-D590-A035-D0FB-BE2DB54FBFC3}"/>
              </a:ext>
            </a:extLst>
          </p:cNvPr>
          <p:cNvSpPr>
            <a:spLocks noGrp="1"/>
          </p:cNvSpPr>
          <p:nvPr>
            <p:ph type="dt" sz="half" idx="10"/>
          </p:nvPr>
        </p:nvSpPr>
        <p:spPr/>
        <p:txBody>
          <a:bodyPr/>
          <a:lstStyle/>
          <a:p>
            <a:fld id="{208BA9C0-77AD-47CC-AEA2-FA4F49DDE812}" type="datetimeFigureOut">
              <a:rPr lang="en-US" smtClean="0"/>
              <a:t>2/23/2025</a:t>
            </a:fld>
            <a:endParaRPr lang="en-US"/>
          </a:p>
        </p:txBody>
      </p:sp>
      <p:sp>
        <p:nvSpPr>
          <p:cNvPr id="5" name="Footer Placeholder 4">
            <a:extLst>
              <a:ext uri="{FF2B5EF4-FFF2-40B4-BE49-F238E27FC236}">
                <a16:creationId xmlns:a16="http://schemas.microsoft.com/office/drawing/2014/main" id="{5CE3234F-5E1B-B291-AC39-763D8EAD37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6A17157-67ED-876E-A26D-C8A77B8949F7}"/>
              </a:ext>
            </a:extLst>
          </p:cNvPr>
          <p:cNvSpPr>
            <a:spLocks noGrp="1"/>
          </p:cNvSpPr>
          <p:nvPr>
            <p:ph type="sldNum" sz="quarter" idx="12"/>
          </p:nvPr>
        </p:nvSpPr>
        <p:spPr/>
        <p:txBody>
          <a:bodyPr/>
          <a:lstStyle/>
          <a:p>
            <a:fld id="{48359626-60AB-4A89-989C-120CB6B7A6EE}" type="slidenum">
              <a:rPr lang="en-US" smtClean="0"/>
              <a:t>‹#›</a:t>
            </a:fld>
            <a:endParaRPr lang="en-US"/>
          </a:p>
        </p:txBody>
      </p:sp>
    </p:spTree>
    <p:extLst>
      <p:ext uri="{BB962C8B-B14F-4D97-AF65-F5344CB8AC3E}">
        <p14:creationId xmlns:p14="http://schemas.microsoft.com/office/powerpoint/2010/main" val="40542019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CF57804-086C-576C-6198-47CEAEC7B85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436F2B2-BEB0-8AC7-E698-BCD31CB6391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22C565-CB0B-D324-2C81-713460686C2D}"/>
              </a:ext>
            </a:extLst>
          </p:cNvPr>
          <p:cNvSpPr>
            <a:spLocks noGrp="1"/>
          </p:cNvSpPr>
          <p:nvPr>
            <p:ph type="dt" sz="half" idx="10"/>
          </p:nvPr>
        </p:nvSpPr>
        <p:spPr/>
        <p:txBody>
          <a:bodyPr/>
          <a:lstStyle/>
          <a:p>
            <a:fld id="{208BA9C0-77AD-47CC-AEA2-FA4F49DDE812}" type="datetimeFigureOut">
              <a:rPr lang="en-US" smtClean="0"/>
              <a:t>2/23/2025</a:t>
            </a:fld>
            <a:endParaRPr lang="en-US"/>
          </a:p>
        </p:txBody>
      </p:sp>
      <p:sp>
        <p:nvSpPr>
          <p:cNvPr id="5" name="Footer Placeholder 4">
            <a:extLst>
              <a:ext uri="{FF2B5EF4-FFF2-40B4-BE49-F238E27FC236}">
                <a16:creationId xmlns:a16="http://schemas.microsoft.com/office/drawing/2014/main" id="{AA174A95-52EA-F204-A498-D0E23E3F50A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F5F3011-7EDD-7648-56CC-A3A01F5AA130}"/>
              </a:ext>
            </a:extLst>
          </p:cNvPr>
          <p:cNvSpPr>
            <a:spLocks noGrp="1"/>
          </p:cNvSpPr>
          <p:nvPr>
            <p:ph type="sldNum" sz="quarter" idx="12"/>
          </p:nvPr>
        </p:nvSpPr>
        <p:spPr/>
        <p:txBody>
          <a:bodyPr/>
          <a:lstStyle/>
          <a:p>
            <a:fld id="{48359626-60AB-4A89-989C-120CB6B7A6EE}" type="slidenum">
              <a:rPr lang="en-US" smtClean="0"/>
              <a:t>‹#›</a:t>
            </a:fld>
            <a:endParaRPr lang="en-US"/>
          </a:p>
        </p:txBody>
      </p:sp>
    </p:spTree>
    <p:extLst>
      <p:ext uri="{BB962C8B-B14F-4D97-AF65-F5344CB8AC3E}">
        <p14:creationId xmlns:p14="http://schemas.microsoft.com/office/powerpoint/2010/main" val="16275313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8D16E3-DB09-F909-3A52-CA8285378F6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644AE43-DEA3-DECD-250B-CF5D300F180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3642BE2-04B3-77EA-B6AC-69C7DB8321C1}"/>
              </a:ext>
            </a:extLst>
          </p:cNvPr>
          <p:cNvSpPr>
            <a:spLocks noGrp="1"/>
          </p:cNvSpPr>
          <p:nvPr>
            <p:ph type="dt" sz="half" idx="10"/>
          </p:nvPr>
        </p:nvSpPr>
        <p:spPr/>
        <p:txBody>
          <a:bodyPr/>
          <a:lstStyle/>
          <a:p>
            <a:fld id="{208BA9C0-77AD-47CC-AEA2-FA4F49DDE812}" type="datetimeFigureOut">
              <a:rPr lang="en-US" smtClean="0"/>
              <a:t>2/23/2025</a:t>
            </a:fld>
            <a:endParaRPr lang="en-US"/>
          </a:p>
        </p:txBody>
      </p:sp>
      <p:sp>
        <p:nvSpPr>
          <p:cNvPr id="5" name="Footer Placeholder 4">
            <a:extLst>
              <a:ext uri="{FF2B5EF4-FFF2-40B4-BE49-F238E27FC236}">
                <a16:creationId xmlns:a16="http://schemas.microsoft.com/office/drawing/2014/main" id="{5989D703-D5FA-9A25-7CDB-146495E2B6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6B0114-3C22-0755-9AB3-F0D5AF63730D}"/>
              </a:ext>
            </a:extLst>
          </p:cNvPr>
          <p:cNvSpPr>
            <a:spLocks noGrp="1"/>
          </p:cNvSpPr>
          <p:nvPr>
            <p:ph type="sldNum" sz="quarter" idx="12"/>
          </p:nvPr>
        </p:nvSpPr>
        <p:spPr/>
        <p:txBody>
          <a:bodyPr/>
          <a:lstStyle/>
          <a:p>
            <a:fld id="{48359626-60AB-4A89-989C-120CB6B7A6EE}" type="slidenum">
              <a:rPr lang="en-US" smtClean="0"/>
              <a:t>‹#›</a:t>
            </a:fld>
            <a:endParaRPr lang="en-US"/>
          </a:p>
        </p:txBody>
      </p:sp>
    </p:spTree>
    <p:extLst>
      <p:ext uri="{BB962C8B-B14F-4D97-AF65-F5344CB8AC3E}">
        <p14:creationId xmlns:p14="http://schemas.microsoft.com/office/powerpoint/2010/main" val="23992112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08BB36-13CB-BB2A-FB90-F7E60590255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6AF25E6-81C4-05FF-D430-1B2B49DCBF4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1DB1A10-3F67-6046-A137-FA14C724459C}"/>
              </a:ext>
            </a:extLst>
          </p:cNvPr>
          <p:cNvSpPr>
            <a:spLocks noGrp="1"/>
          </p:cNvSpPr>
          <p:nvPr>
            <p:ph type="dt" sz="half" idx="10"/>
          </p:nvPr>
        </p:nvSpPr>
        <p:spPr/>
        <p:txBody>
          <a:bodyPr/>
          <a:lstStyle/>
          <a:p>
            <a:fld id="{208BA9C0-77AD-47CC-AEA2-FA4F49DDE812}" type="datetimeFigureOut">
              <a:rPr lang="en-US" smtClean="0"/>
              <a:t>2/23/2025</a:t>
            </a:fld>
            <a:endParaRPr lang="en-US"/>
          </a:p>
        </p:txBody>
      </p:sp>
      <p:sp>
        <p:nvSpPr>
          <p:cNvPr id="5" name="Footer Placeholder 4">
            <a:extLst>
              <a:ext uri="{FF2B5EF4-FFF2-40B4-BE49-F238E27FC236}">
                <a16:creationId xmlns:a16="http://schemas.microsoft.com/office/drawing/2014/main" id="{66A31B31-E694-5BC6-215D-ED252B8D15C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A17AD1-D63E-47EB-7C65-A51590EFB346}"/>
              </a:ext>
            </a:extLst>
          </p:cNvPr>
          <p:cNvSpPr>
            <a:spLocks noGrp="1"/>
          </p:cNvSpPr>
          <p:nvPr>
            <p:ph type="sldNum" sz="quarter" idx="12"/>
          </p:nvPr>
        </p:nvSpPr>
        <p:spPr/>
        <p:txBody>
          <a:bodyPr/>
          <a:lstStyle/>
          <a:p>
            <a:fld id="{48359626-60AB-4A89-989C-120CB6B7A6EE}" type="slidenum">
              <a:rPr lang="en-US" smtClean="0"/>
              <a:t>‹#›</a:t>
            </a:fld>
            <a:endParaRPr lang="en-US"/>
          </a:p>
        </p:txBody>
      </p:sp>
    </p:spTree>
    <p:extLst>
      <p:ext uri="{BB962C8B-B14F-4D97-AF65-F5344CB8AC3E}">
        <p14:creationId xmlns:p14="http://schemas.microsoft.com/office/powerpoint/2010/main" val="4383574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4D4FED-AED5-AEF5-8D1C-4421AFFB421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8C4EDF5-D1A0-2634-52FB-A8B100CDDFF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E7F123D-82BD-3D67-C4D0-803D0BEF6E9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E4599B0-8A4E-4047-7783-1A7E6A6DDC5B}"/>
              </a:ext>
            </a:extLst>
          </p:cNvPr>
          <p:cNvSpPr>
            <a:spLocks noGrp="1"/>
          </p:cNvSpPr>
          <p:nvPr>
            <p:ph type="dt" sz="half" idx="10"/>
          </p:nvPr>
        </p:nvSpPr>
        <p:spPr/>
        <p:txBody>
          <a:bodyPr/>
          <a:lstStyle/>
          <a:p>
            <a:fld id="{208BA9C0-77AD-47CC-AEA2-FA4F49DDE812}" type="datetimeFigureOut">
              <a:rPr lang="en-US" smtClean="0"/>
              <a:t>2/23/2025</a:t>
            </a:fld>
            <a:endParaRPr lang="en-US"/>
          </a:p>
        </p:txBody>
      </p:sp>
      <p:sp>
        <p:nvSpPr>
          <p:cNvPr id="6" name="Footer Placeholder 5">
            <a:extLst>
              <a:ext uri="{FF2B5EF4-FFF2-40B4-BE49-F238E27FC236}">
                <a16:creationId xmlns:a16="http://schemas.microsoft.com/office/drawing/2014/main" id="{6A5222CF-73E7-75AD-602F-5499DC652AB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02EB6A8-3FD3-A77A-C7F5-5D7318687708}"/>
              </a:ext>
            </a:extLst>
          </p:cNvPr>
          <p:cNvSpPr>
            <a:spLocks noGrp="1"/>
          </p:cNvSpPr>
          <p:nvPr>
            <p:ph type="sldNum" sz="quarter" idx="12"/>
          </p:nvPr>
        </p:nvSpPr>
        <p:spPr/>
        <p:txBody>
          <a:bodyPr/>
          <a:lstStyle/>
          <a:p>
            <a:fld id="{48359626-60AB-4A89-989C-120CB6B7A6EE}" type="slidenum">
              <a:rPr lang="en-US" smtClean="0"/>
              <a:t>‹#›</a:t>
            </a:fld>
            <a:endParaRPr lang="en-US"/>
          </a:p>
        </p:txBody>
      </p:sp>
    </p:spTree>
    <p:extLst>
      <p:ext uri="{BB962C8B-B14F-4D97-AF65-F5344CB8AC3E}">
        <p14:creationId xmlns:p14="http://schemas.microsoft.com/office/powerpoint/2010/main" val="23476006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EB8EE5-175A-C4C7-9ED1-C1E35663FE7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0647531-9AD3-B102-D185-8905A4CC910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8B27091-7175-F645-E39A-D0257FAA689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585A620-542B-FAB9-D0FF-5C6021446B4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B6F0744-3422-3491-CF39-B2869FA01DB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BBD4682-87A8-FADC-6796-30573EBF35A2}"/>
              </a:ext>
            </a:extLst>
          </p:cNvPr>
          <p:cNvSpPr>
            <a:spLocks noGrp="1"/>
          </p:cNvSpPr>
          <p:nvPr>
            <p:ph type="dt" sz="half" idx="10"/>
          </p:nvPr>
        </p:nvSpPr>
        <p:spPr/>
        <p:txBody>
          <a:bodyPr/>
          <a:lstStyle/>
          <a:p>
            <a:fld id="{208BA9C0-77AD-47CC-AEA2-FA4F49DDE812}" type="datetimeFigureOut">
              <a:rPr lang="en-US" smtClean="0"/>
              <a:t>2/23/2025</a:t>
            </a:fld>
            <a:endParaRPr lang="en-US"/>
          </a:p>
        </p:txBody>
      </p:sp>
      <p:sp>
        <p:nvSpPr>
          <p:cNvPr id="8" name="Footer Placeholder 7">
            <a:extLst>
              <a:ext uri="{FF2B5EF4-FFF2-40B4-BE49-F238E27FC236}">
                <a16:creationId xmlns:a16="http://schemas.microsoft.com/office/drawing/2014/main" id="{DECE51B4-7BCD-358E-E9AE-AD78702E21C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5E6136F-0DD2-5EB7-F8FE-A1D310C1F5C6}"/>
              </a:ext>
            </a:extLst>
          </p:cNvPr>
          <p:cNvSpPr>
            <a:spLocks noGrp="1"/>
          </p:cNvSpPr>
          <p:nvPr>
            <p:ph type="sldNum" sz="quarter" idx="12"/>
          </p:nvPr>
        </p:nvSpPr>
        <p:spPr/>
        <p:txBody>
          <a:bodyPr/>
          <a:lstStyle/>
          <a:p>
            <a:fld id="{48359626-60AB-4A89-989C-120CB6B7A6EE}" type="slidenum">
              <a:rPr lang="en-US" smtClean="0"/>
              <a:t>‹#›</a:t>
            </a:fld>
            <a:endParaRPr lang="en-US"/>
          </a:p>
        </p:txBody>
      </p:sp>
    </p:spTree>
    <p:extLst>
      <p:ext uri="{BB962C8B-B14F-4D97-AF65-F5344CB8AC3E}">
        <p14:creationId xmlns:p14="http://schemas.microsoft.com/office/powerpoint/2010/main" val="14864992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A5C2D7-7E76-84DF-7F30-6040BFEF215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B2DF9E0-3E91-AFFA-9807-C01338AC9A09}"/>
              </a:ext>
            </a:extLst>
          </p:cNvPr>
          <p:cNvSpPr>
            <a:spLocks noGrp="1"/>
          </p:cNvSpPr>
          <p:nvPr>
            <p:ph type="dt" sz="half" idx="10"/>
          </p:nvPr>
        </p:nvSpPr>
        <p:spPr/>
        <p:txBody>
          <a:bodyPr/>
          <a:lstStyle/>
          <a:p>
            <a:fld id="{208BA9C0-77AD-47CC-AEA2-FA4F49DDE812}" type="datetimeFigureOut">
              <a:rPr lang="en-US" smtClean="0"/>
              <a:t>2/23/2025</a:t>
            </a:fld>
            <a:endParaRPr lang="en-US"/>
          </a:p>
        </p:txBody>
      </p:sp>
      <p:sp>
        <p:nvSpPr>
          <p:cNvPr id="4" name="Footer Placeholder 3">
            <a:extLst>
              <a:ext uri="{FF2B5EF4-FFF2-40B4-BE49-F238E27FC236}">
                <a16:creationId xmlns:a16="http://schemas.microsoft.com/office/drawing/2014/main" id="{49C02A8E-B969-E356-7F80-E5BA531D3C9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3EBE0B1-B23F-414D-C437-8066C2216D66}"/>
              </a:ext>
            </a:extLst>
          </p:cNvPr>
          <p:cNvSpPr>
            <a:spLocks noGrp="1"/>
          </p:cNvSpPr>
          <p:nvPr>
            <p:ph type="sldNum" sz="quarter" idx="12"/>
          </p:nvPr>
        </p:nvSpPr>
        <p:spPr/>
        <p:txBody>
          <a:bodyPr/>
          <a:lstStyle/>
          <a:p>
            <a:fld id="{48359626-60AB-4A89-989C-120CB6B7A6EE}" type="slidenum">
              <a:rPr lang="en-US" smtClean="0"/>
              <a:t>‹#›</a:t>
            </a:fld>
            <a:endParaRPr lang="en-US"/>
          </a:p>
        </p:txBody>
      </p:sp>
    </p:spTree>
    <p:extLst>
      <p:ext uri="{BB962C8B-B14F-4D97-AF65-F5344CB8AC3E}">
        <p14:creationId xmlns:p14="http://schemas.microsoft.com/office/powerpoint/2010/main" val="3287196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744D444-2B86-4678-F968-1BA3CFFF156E}"/>
              </a:ext>
            </a:extLst>
          </p:cNvPr>
          <p:cNvSpPr>
            <a:spLocks noGrp="1"/>
          </p:cNvSpPr>
          <p:nvPr>
            <p:ph type="dt" sz="half" idx="10"/>
          </p:nvPr>
        </p:nvSpPr>
        <p:spPr/>
        <p:txBody>
          <a:bodyPr/>
          <a:lstStyle/>
          <a:p>
            <a:fld id="{208BA9C0-77AD-47CC-AEA2-FA4F49DDE812}" type="datetimeFigureOut">
              <a:rPr lang="en-US" smtClean="0"/>
              <a:t>2/23/2025</a:t>
            </a:fld>
            <a:endParaRPr lang="en-US"/>
          </a:p>
        </p:txBody>
      </p:sp>
      <p:sp>
        <p:nvSpPr>
          <p:cNvPr id="3" name="Footer Placeholder 2">
            <a:extLst>
              <a:ext uri="{FF2B5EF4-FFF2-40B4-BE49-F238E27FC236}">
                <a16:creationId xmlns:a16="http://schemas.microsoft.com/office/drawing/2014/main" id="{2C242DA0-0D4D-F04D-EC8D-F196238A2D6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062F39B-6B50-787E-78DB-DEE869A95973}"/>
              </a:ext>
            </a:extLst>
          </p:cNvPr>
          <p:cNvSpPr>
            <a:spLocks noGrp="1"/>
          </p:cNvSpPr>
          <p:nvPr>
            <p:ph type="sldNum" sz="quarter" idx="12"/>
          </p:nvPr>
        </p:nvSpPr>
        <p:spPr/>
        <p:txBody>
          <a:bodyPr/>
          <a:lstStyle/>
          <a:p>
            <a:fld id="{48359626-60AB-4A89-989C-120CB6B7A6EE}" type="slidenum">
              <a:rPr lang="en-US" smtClean="0"/>
              <a:t>‹#›</a:t>
            </a:fld>
            <a:endParaRPr lang="en-US"/>
          </a:p>
        </p:txBody>
      </p:sp>
    </p:spTree>
    <p:extLst>
      <p:ext uri="{BB962C8B-B14F-4D97-AF65-F5344CB8AC3E}">
        <p14:creationId xmlns:p14="http://schemas.microsoft.com/office/powerpoint/2010/main" val="18515353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5AE5A8-C4DD-F1DF-D771-966B232DBAE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6B0F7B7-0C73-97B6-A1E0-FA606820DCA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D57B235-1024-FF70-D5CB-C7E19B28FDE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E81C0C1-B9B4-DE13-4030-F73A4D160559}"/>
              </a:ext>
            </a:extLst>
          </p:cNvPr>
          <p:cNvSpPr>
            <a:spLocks noGrp="1"/>
          </p:cNvSpPr>
          <p:nvPr>
            <p:ph type="dt" sz="half" idx="10"/>
          </p:nvPr>
        </p:nvSpPr>
        <p:spPr/>
        <p:txBody>
          <a:bodyPr/>
          <a:lstStyle/>
          <a:p>
            <a:fld id="{208BA9C0-77AD-47CC-AEA2-FA4F49DDE812}" type="datetimeFigureOut">
              <a:rPr lang="en-US" smtClean="0"/>
              <a:t>2/23/2025</a:t>
            </a:fld>
            <a:endParaRPr lang="en-US"/>
          </a:p>
        </p:txBody>
      </p:sp>
      <p:sp>
        <p:nvSpPr>
          <p:cNvPr id="6" name="Footer Placeholder 5">
            <a:extLst>
              <a:ext uri="{FF2B5EF4-FFF2-40B4-BE49-F238E27FC236}">
                <a16:creationId xmlns:a16="http://schemas.microsoft.com/office/drawing/2014/main" id="{A40C66C8-7672-4796-25C1-0967CBAFAF1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5D0D22E-27CB-9502-15A3-93955D52309F}"/>
              </a:ext>
            </a:extLst>
          </p:cNvPr>
          <p:cNvSpPr>
            <a:spLocks noGrp="1"/>
          </p:cNvSpPr>
          <p:nvPr>
            <p:ph type="sldNum" sz="quarter" idx="12"/>
          </p:nvPr>
        </p:nvSpPr>
        <p:spPr/>
        <p:txBody>
          <a:bodyPr/>
          <a:lstStyle/>
          <a:p>
            <a:fld id="{48359626-60AB-4A89-989C-120CB6B7A6EE}" type="slidenum">
              <a:rPr lang="en-US" smtClean="0"/>
              <a:t>‹#›</a:t>
            </a:fld>
            <a:endParaRPr lang="en-US"/>
          </a:p>
        </p:txBody>
      </p:sp>
    </p:spTree>
    <p:extLst>
      <p:ext uri="{BB962C8B-B14F-4D97-AF65-F5344CB8AC3E}">
        <p14:creationId xmlns:p14="http://schemas.microsoft.com/office/powerpoint/2010/main" val="1106855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D8CE71-44B0-0A0D-9D81-41839978068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1ACE7A6-CD84-AA6A-9692-6C97936C97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B10189D-4CC6-0116-C12A-08CB39A4A4F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BE4E9C5-D0BA-ED82-AF6F-006605EA6215}"/>
              </a:ext>
            </a:extLst>
          </p:cNvPr>
          <p:cNvSpPr>
            <a:spLocks noGrp="1"/>
          </p:cNvSpPr>
          <p:nvPr>
            <p:ph type="dt" sz="half" idx="10"/>
          </p:nvPr>
        </p:nvSpPr>
        <p:spPr/>
        <p:txBody>
          <a:bodyPr/>
          <a:lstStyle/>
          <a:p>
            <a:fld id="{208BA9C0-77AD-47CC-AEA2-FA4F49DDE812}" type="datetimeFigureOut">
              <a:rPr lang="en-US" smtClean="0"/>
              <a:t>2/23/2025</a:t>
            </a:fld>
            <a:endParaRPr lang="en-US"/>
          </a:p>
        </p:txBody>
      </p:sp>
      <p:sp>
        <p:nvSpPr>
          <p:cNvPr id="6" name="Footer Placeholder 5">
            <a:extLst>
              <a:ext uri="{FF2B5EF4-FFF2-40B4-BE49-F238E27FC236}">
                <a16:creationId xmlns:a16="http://schemas.microsoft.com/office/drawing/2014/main" id="{CBBA8FFC-40AC-D562-1968-7A0FA7DAA32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709A802-279A-D2C1-AF92-DA275C3B5830}"/>
              </a:ext>
            </a:extLst>
          </p:cNvPr>
          <p:cNvSpPr>
            <a:spLocks noGrp="1"/>
          </p:cNvSpPr>
          <p:nvPr>
            <p:ph type="sldNum" sz="quarter" idx="12"/>
          </p:nvPr>
        </p:nvSpPr>
        <p:spPr/>
        <p:txBody>
          <a:bodyPr/>
          <a:lstStyle/>
          <a:p>
            <a:fld id="{48359626-60AB-4A89-989C-120CB6B7A6EE}" type="slidenum">
              <a:rPr lang="en-US" smtClean="0"/>
              <a:t>‹#›</a:t>
            </a:fld>
            <a:endParaRPr lang="en-US"/>
          </a:p>
        </p:txBody>
      </p:sp>
    </p:spTree>
    <p:extLst>
      <p:ext uri="{BB962C8B-B14F-4D97-AF65-F5344CB8AC3E}">
        <p14:creationId xmlns:p14="http://schemas.microsoft.com/office/powerpoint/2010/main" val="5914837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8D1F9C2-DA14-C44D-2429-A39FD5875B5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F9748B6-15C3-12C9-97F4-81877CAB773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FDE3DC-A73C-FD92-39F9-1825D5CEFEC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8BA9C0-77AD-47CC-AEA2-FA4F49DDE812}" type="datetimeFigureOut">
              <a:rPr lang="en-US" smtClean="0"/>
              <a:t>2/23/2025</a:t>
            </a:fld>
            <a:endParaRPr lang="en-US"/>
          </a:p>
        </p:txBody>
      </p:sp>
      <p:sp>
        <p:nvSpPr>
          <p:cNvPr id="5" name="Footer Placeholder 4">
            <a:extLst>
              <a:ext uri="{FF2B5EF4-FFF2-40B4-BE49-F238E27FC236}">
                <a16:creationId xmlns:a16="http://schemas.microsoft.com/office/drawing/2014/main" id="{7B08D847-719D-0B52-80DC-D6FF2E6BFCE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43096C2-5B85-B5F8-21BE-9876144DE3C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359626-60AB-4A89-989C-120CB6B7A6EE}" type="slidenum">
              <a:rPr lang="en-US" smtClean="0"/>
              <a:t>‹#›</a:t>
            </a:fld>
            <a:endParaRPr lang="en-US"/>
          </a:p>
        </p:txBody>
      </p:sp>
    </p:spTree>
    <p:extLst>
      <p:ext uri="{BB962C8B-B14F-4D97-AF65-F5344CB8AC3E}">
        <p14:creationId xmlns:p14="http://schemas.microsoft.com/office/powerpoint/2010/main" val="39533961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F9BC39-DF2D-F8F0-CFE4-0F14BD19217A}"/>
              </a:ext>
            </a:extLst>
          </p:cNvPr>
          <p:cNvSpPr>
            <a:spLocks noGrp="1"/>
          </p:cNvSpPr>
          <p:nvPr>
            <p:ph type="ctrTitle"/>
          </p:nvPr>
        </p:nvSpPr>
        <p:spPr>
          <a:xfrm>
            <a:off x="1524000" y="-316293"/>
            <a:ext cx="9144000" cy="2154608"/>
          </a:xfrm>
        </p:spPr>
        <p:txBody>
          <a:bodyPr/>
          <a:lstStyle/>
          <a:p>
            <a:endParaRPr lang="en-US" dirty="0"/>
          </a:p>
        </p:txBody>
      </p:sp>
      <p:sp>
        <p:nvSpPr>
          <p:cNvPr id="3" name="Subtitle 2">
            <a:extLst>
              <a:ext uri="{FF2B5EF4-FFF2-40B4-BE49-F238E27FC236}">
                <a16:creationId xmlns:a16="http://schemas.microsoft.com/office/drawing/2014/main" id="{8BEBC5A2-7B51-158C-4D33-40CCD95BF879}"/>
              </a:ext>
            </a:extLst>
          </p:cNvPr>
          <p:cNvSpPr>
            <a:spLocks noGrp="1"/>
          </p:cNvSpPr>
          <p:nvPr>
            <p:ph type="subTitle" idx="1"/>
          </p:nvPr>
        </p:nvSpPr>
        <p:spPr>
          <a:xfrm>
            <a:off x="1524000" y="3602037"/>
            <a:ext cx="9144000" cy="3053143"/>
          </a:xfrm>
        </p:spPr>
        <p:txBody>
          <a:bodyPr>
            <a:normAutofit lnSpcReduction="10000"/>
          </a:bodyPr>
          <a:lstStyle/>
          <a:p>
            <a:r>
              <a:rPr lang="en-US" sz="4000" b="1" dirty="0">
                <a:solidFill>
                  <a:srgbClr val="FF0000"/>
                </a:solidFill>
              </a:rPr>
              <a:t>Preservation Causes in Greece</a:t>
            </a:r>
          </a:p>
          <a:p>
            <a:r>
              <a:rPr lang="el-GR" sz="4000" b="1" kern="100" dirty="0">
                <a:solidFill>
                  <a:srgbClr val="0E2841"/>
                </a:solidFill>
                <a:effectLst/>
                <a:latin typeface="Aptos" panose="020B0004020202020204" pitchFamily="34" charset="0"/>
                <a:ea typeface="Aptos" panose="020B0004020202020204" pitchFamily="34" charset="0"/>
                <a:cs typeface="Times New Roman" panose="02020603050405020304" pitchFamily="18" charset="0"/>
              </a:rPr>
              <a:t>Α</a:t>
            </a:r>
            <a:r>
              <a:rPr lang="en-US" sz="4000" b="1" kern="100" dirty="0">
                <a:solidFill>
                  <a:srgbClr val="0E2841"/>
                </a:solidFill>
                <a:effectLst/>
                <a:latin typeface="Aptos" panose="020B0004020202020204" pitchFamily="34" charset="0"/>
                <a:ea typeface="Aptos" panose="020B0004020202020204" pitchFamily="34" charset="0"/>
                <a:cs typeface="Times New Roman" panose="02020603050405020304" pitchFamily="18" charset="0"/>
              </a:rPr>
              <a:t>n original  presentation prepared by the HELLENIC CULTURE CENTRE </a:t>
            </a:r>
            <a:r>
              <a:rPr lang="en-US" sz="4000" b="1" kern="100" dirty="0">
                <a:solidFill>
                  <a:srgbClr val="FFC000"/>
                </a:solidFill>
                <a:effectLst/>
                <a:latin typeface="Aptos" panose="020B0004020202020204" pitchFamily="34" charset="0"/>
                <a:ea typeface="Aptos" panose="020B0004020202020204" pitchFamily="34" charset="0"/>
                <a:cs typeface="Times New Roman" panose="02020603050405020304" pitchFamily="18" charset="0"/>
              </a:rPr>
              <a:t>VIP Project EU</a:t>
            </a:r>
          </a:p>
          <a:p>
            <a:r>
              <a:rPr lang="en-US" sz="4000" b="1" kern="100" dirty="0">
                <a:solidFill>
                  <a:srgbClr val="FFC000"/>
                </a:solidFill>
                <a:latin typeface="Aptos" panose="020B0004020202020204" pitchFamily="34" charset="0"/>
                <a:ea typeface="Aptos" panose="020B0004020202020204" pitchFamily="34" charset="0"/>
                <a:cs typeface="Times New Roman" panose="02020603050405020304" pitchFamily="18" charset="0"/>
              </a:rPr>
              <a:t>3</a:t>
            </a:r>
            <a:endParaRPr lang="en-US" sz="4000" b="1"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pic>
        <p:nvPicPr>
          <p:cNvPr id="1026" name="Picture 2" descr="Hellenic Ministry of Culture and Sports: Directorate of the National  Archive of Monuments | Uni Systems">
            <a:extLst>
              <a:ext uri="{FF2B5EF4-FFF2-40B4-BE49-F238E27FC236}">
                <a16:creationId xmlns:a16="http://schemas.microsoft.com/office/drawing/2014/main" id="{244EB64E-CA98-BF98-F8DA-1AAEC113277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2819"/>
            <a:ext cx="12192000" cy="32261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28284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B86AD4-B91F-DF5A-C129-0916CC80D7DB}"/>
              </a:ext>
            </a:extLst>
          </p:cNvPr>
          <p:cNvSpPr>
            <a:spLocks noGrp="1"/>
          </p:cNvSpPr>
          <p:nvPr>
            <p:ph type="title"/>
          </p:nvPr>
        </p:nvSpPr>
        <p:spPr/>
        <p:txBody>
          <a:bodyPr/>
          <a:lstStyle/>
          <a:p>
            <a:r>
              <a:rPr lang="en-US" b="1" i="0" dirty="0">
                <a:solidFill>
                  <a:srgbClr val="212121"/>
                </a:solidFill>
                <a:effectLst/>
                <a:latin typeface="Inter"/>
              </a:rPr>
              <a:t>Archaeological Sites of Mycenae and Tiryns</a:t>
            </a:r>
            <a:br>
              <a:rPr lang="en-US" b="1" i="0" dirty="0">
                <a:solidFill>
                  <a:srgbClr val="212121"/>
                </a:solidFill>
                <a:effectLst/>
                <a:latin typeface="Inter"/>
              </a:rPr>
            </a:br>
            <a:endParaRPr lang="en-US" dirty="0"/>
          </a:p>
        </p:txBody>
      </p:sp>
      <p:sp>
        <p:nvSpPr>
          <p:cNvPr id="4" name="Content Placeholder 3">
            <a:extLst>
              <a:ext uri="{FF2B5EF4-FFF2-40B4-BE49-F238E27FC236}">
                <a16:creationId xmlns:a16="http://schemas.microsoft.com/office/drawing/2014/main" id="{1AC5CB7C-5F0B-C6B6-9422-64F27CB0C474}"/>
              </a:ext>
            </a:extLst>
          </p:cNvPr>
          <p:cNvSpPr>
            <a:spLocks noGrp="1"/>
          </p:cNvSpPr>
          <p:nvPr>
            <p:ph sz="half" idx="2"/>
          </p:nvPr>
        </p:nvSpPr>
        <p:spPr/>
        <p:txBody>
          <a:bodyPr>
            <a:normAutofit fontScale="85000" lnSpcReduction="10000"/>
          </a:bodyPr>
          <a:lstStyle/>
          <a:p>
            <a:r>
              <a:rPr lang="en-US" b="0" i="0" dirty="0">
                <a:solidFill>
                  <a:srgbClr val="212121"/>
                </a:solidFill>
                <a:effectLst/>
                <a:latin typeface="Inter"/>
              </a:rPr>
              <a:t>The archaeological sites of Mycenae and Tiryns are the imposing ruins of the two greatest cities of the Mycenaean civilization, which dominated the eastern Mediterranean world from the 15th to the 12th century B.C. and played a vital role in the development of classical Greek culture. </a:t>
            </a:r>
          </a:p>
          <a:p>
            <a:r>
              <a:rPr lang="en-US" b="0" i="0" dirty="0">
                <a:solidFill>
                  <a:srgbClr val="212121"/>
                </a:solidFill>
                <a:effectLst/>
                <a:latin typeface="Inter"/>
              </a:rPr>
              <a:t>These two cities are indissolubly linked to the Homeric epics, the </a:t>
            </a:r>
            <a:r>
              <a:rPr lang="en-US" b="0" i="1" dirty="0">
                <a:solidFill>
                  <a:srgbClr val="212121"/>
                </a:solidFill>
                <a:effectLst/>
                <a:latin typeface="Inter"/>
              </a:rPr>
              <a:t>Iliad</a:t>
            </a:r>
            <a:r>
              <a:rPr lang="en-US" b="0" i="0" dirty="0">
                <a:solidFill>
                  <a:srgbClr val="212121"/>
                </a:solidFill>
                <a:effectLst/>
                <a:latin typeface="Inter"/>
              </a:rPr>
              <a:t> and the </a:t>
            </a:r>
            <a:r>
              <a:rPr lang="en-US" b="0" i="1" dirty="0">
                <a:solidFill>
                  <a:srgbClr val="212121"/>
                </a:solidFill>
                <a:effectLst/>
                <a:latin typeface="Inter"/>
              </a:rPr>
              <a:t>Odyssey</a:t>
            </a:r>
            <a:r>
              <a:rPr lang="en-US" b="0" i="0" dirty="0">
                <a:solidFill>
                  <a:srgbClr val="212121"/>
                </a:solidFill>
                <a:effectLst/>
                <a:latin typeface="Inter"/>
              </a:rPr>
              <a:t> , which have influenced European art and literature for more than three millennia.</a:t>
            </a:r>
            <a:endParaRPr lang="en-US" dirty="0"/>
          </a:p>
        </p:txBody>
      </p:sp>
      <p:pic>
        <p:nvPicPr>
          <p:cNvPr id="1026" name="Picture 2">
            <a:extLst>
              <a:ext uri="{FF2B5EF4-FFF2-40B4-BE49-F238E27FC236}">
                <a16:creationId xmlns:a16="http://schemas.microsoft.com/office/drawing/2014/main" id="{6ACF6D3B-7BD9-BE67-5038-95E207D2845C}"/>
              </a:ext>
            </a:extLst>
          </p:cNvPr>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1253331" y="1825625"/>
            <a:ext cx="4351338" cy="4351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91702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1D76B6-9AE7-D31C-5181-7CD33FBA2E7E}"/>
              </a:ext>
            </a:extLst>
          </p:cNvPr>
          <p:cNvSpPr>
            <a:spLocks noGrp="1"/>
          </p:cNvSpPr>
          <p:nvPr>
            <p:ph type="title"/>
          </p:nvPr>
        </p:nvSpPr>
        <p:spPr/>
        <p:txBody>
          <a:bodyPr>
            <a:normAutofit fontScale="90000"/>
          </a:bodyPr>
          <a:lstStyle/>
          <a:p>
            <a:r>
              <a:rPr lang="en-US" b="1" i="0" dirty="0">
                <a:solidFill>
                  <a:srgbClr val="212121"/>
                </a:solidFill>
                <a:effectLst/>
                <a:latin typeface="Inter"/>
              </a:rPr>
              <a:t>Monasteries of </a:t>
            </a:r>
            <a:r>
              <a:rPr lang="en-US" b="1" i="0" dirty="0" err="1">
                <a:solidFill>
                  <a:srgbClr val="212121"/>
                </a:solidFill>
                <a:effectLst/>
                <a:latin typeface="Inter"/>
              </a:rPr>
              <a:t>Daphni</a:t>
            </a:r>
            <a:r>
              <a:rPr lang="en-US" b="1" i="0" dirty="0">
                <a:solidFill>
                  <a:srgbClr val="212121"/>
                </a:solidFill>
                <a:effectLst/>
                <a:latin typeface="Inter"/>
              </a:rPr>
              <a:t>, </a:t>
            </a:r>
            <a:r>
              <a:rPr lang="en-US" b="1" i="0" dirty="0" err="1">
                <a:solidFill>
                  <a:srgbClr val="212121"/>
                </a:solidFill>
                <a:effectLst/>
                <a:latin typeface="Inter"/>
              </a:rPr>
              <a:t>Hosios</a:t>
            </a:r>
            <a:r>
              <a:rPr lang="en-US" b="1" i="0" dirty="0">
                <a:solidFill>
                  <a:srgbClr val="212121"/>
                </a:solidFill>
                <a:effectLst/>
                <a:latin typeface="Inter"/>
              </a:rPr>
              <a:t> Loukas and Nea Moni of Chios</a:t>
            </a:r>
            <a:br>
              <a:rPr lang="en-US" b="1" i="0" dirty="0">
                <a:solidFill>
                  <a:srgbClr val="212121"/>
                </a:solidFill>
                <a:effectLst/>
                <a:latin typeface="Inter"/>
              </a:rPr>
            </a:br>
            <a:endParaRPr lang="en-US" dirty="0"/>
          </a:p>
        </p:txBody>
      </p:sp>
      <p:sp>
        <p:nvSpPr>
          <p:cNvPr id="3" name="Content Placeholder 2">
            <a:extLst>
              <a:ext uri="{FF2B5EF4-FFF2-40B4-BE49-F238E27FC236}">
                <a16:creationId xmlns:a16="http://schemas.microsoft.com/office/drawing/2014/main" id="{30FC41DF-E339-58B4-1877-46C48713B974}"/>
              </a:ext>
            </a:extLst>
          </p:cNvPr>
          <p:cNvSpPr>
            <a:spLocks noGrp="1"/>
          </p:cNvSpPr>
          <p:nvPr>
            <p:ph sz="half" idx="1"/>
          </p:nvPr>
        </p:nvSpPr>
        <p:spPr/>
        <p:txBody>
          <a:bodyPr>
            <a:normAutofit fontScale="92500" lnSpcReduction="10000"/>
          </a:bodyPr>
          <a:lstStyle/>
          <a:p>
            <a:r>
              <a:rPr lang="en-US" b="0" i="0" dirty="0">
                <a:solidFill>
                  <a:srgbClr val="212121"/>
                </a:solidFill>
                <a:effectLst/>
                <a:latin typeface="Inter"/>
              </a:rPr>
              <a:t>Although geographically distant from each other, these three monasteries (the first is in Attica, near Athens, the second in </a:t>
            </a:r>
            <a:r>
              <a:rPr lang="en-US" b="0" i="0" dirty="0" err="1">
                <a:solidFill>
                  <a:srgbClr val="212121"/>
                </a:solidFill>
                <a:effectLst/>
                <a:latin typeface="Inter"/>
              </a:rPr>
              <a:t>Phocida</a:t>
            </a:r>
            <a:r>
              <a:rPr lang="en-US" b="0" i="0" dirty="0">
                <a:solidFill>
                  <a:srgbClr val="212121"/>
                </a:solidFill>
                <a:effectLst/>
                <a:latin typeface="Inter"/>
              </a:rPr>
              <a:t> near Delphi, and the third on an island in the Aegean Sea, near Asia Minor) belong to the same typological series and share the same aesthetic characteristics.</a:t>
            </a:r>
          </a:p>
          <a:p>
            <a:r>
              <a:rPr lang="en-US" b="0" i="0" dirty="0">
                <a:solidFill>
                  <a:srgbClr val="212121"/>
                </a:solidFill>
                <a:effectLst/>
                <a:latin typeface="Inter"/>
              </a:rPr>
              <a:t>The churches are built on a cross-in-square plan with a large dome supported by squinches defining an octagonal space.</a:t>
            </a:r>
            <a:endParaRPr lang="en-US" dirty="0"/>
          </a:p>
        </p:txBody>
      </p:sp>
      <p:pic>
        <p:nvPicPr>
          <p:cNvPr id="2050" name="Picture 2">
            <a:extLst>
              <a:ext uri="{FF2B5EF4-FFF2-40B4-BE49-F238E27FC236}">
                <a16:creationId xmlns:a16="http://schemas.microsoft.com/office/drawing/2014/main" id="{6D54E727-380D-B96C-9CC6-DF533FE2923A}"/>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6858000" y="2096294"/>
            <a:ext cx="3810000" cy="381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32088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E6AAD6-5408-C1C9-EED4-78DE9D344668}"/>
              </a:ext>
            </a:extLst>
          </p:cNvPr>
          <p:cNvSpPr>
            <a:spLocks noGrp="1"/>
          </p:cNvSpPr>
          <p:nvPr>
            <p:ph type="title"/>
          </p:nvPr>
        </p:nvSpPr>
        <p:spPr/>
        <p:txBody>
          <a:bodyPr/>
          <a:lstStyle/>
          <a:p>
            <a:r>
              <a:rPr lang="en-US" b="1" i="0" dirty="0">
                <a:solidFill>
                  <a:srgbClr val="212121"/>
                </a:solidFill>
                <a:effectLst/>
                <a:latin typeface="Inter"/>
              </a:rPr>
              <a:t>Old Town of Corfu</a:t>
            </a:r>
            <a:br>
              <a:rPr lang="en-US" b="1" i="0" dirty="0">
                <a:solidFill>
                  <a:srgbClr val="212121"/>
                </a:solidFill>
                <a:effectLst/>
                <a:latin typeface="Inter"/>
              </a:rPr>
            </a:br>
            <a:endParaRPr lang="en-US" dirty="0"/>
          </a:p>
        </p:txBody>
      </p:sp>
      <p:sp>
        <p:nvSpPr>
          <p:cNvPr id="4" name="Content Placeholder 3">
            <a:extLst>
              <a:ext uri="{FF2B5EF4-FFF2-40B4-BE49-F238E27FC236}">
                <a16:creationId xmlns:a16="http://schemas.microsoft.com/office/drawing/2014/main" id="{0761CF72-DC01-4933-98BB-629B70C12A4E}"/>
              </a:ext>
            </a:extLst>
          </p:cNvPr>
          <p:cNvSpPr>
            <a:spLocks noGrp="1"/>
          </p:cNvSpPr>
          <p:nvPr>
            <p:ph sz="half" idx="2"/>
          </p:nvPr>
        </p:nvSpPr>
        <p:spPr/>
        <p:txBody>
          <a:bodyPr>
            <a:normAutofit fontScale="92500" lnSpcReduction="20000"/>
          </a:bodyPr>
          <a:lstStyle/>
          <a:p>
            <a:r>
              <a:rPr lang="en-US" b="0" i="0" dirty="0">
                <a:solidFill>
                  <a:srgbClr val="212121"/>
                </a:solidFill>
                <a:effectLst/>
                <a:latin typeface="Inter"/>
              </a:rPr>
              <a:t>The Old Town of Corfu, on the Island of Corfu off the western coasts of Albania and Greece, is located in a strategic position at the entrance of the Adriatic Sea, and has its roots in the 8th century BC. </a:t>
            </a:r>
          </a:p>
          <a:p>
            <a:r>
              <a:rPr lang="en-US" b="0" i="0" dirty="0">
                <a:solidFill>
                  <a:srgbClr val="212121"/>
                </a:solidFill>
                <a:effectLst/>
                <a:latin typeface="Inter"/>
              </a:rPr>
              <a:t>The three forts of the town, designed by renowned Venetian engineers, were used for four centuries to defend the maritime trading interests of the Republic of Venice against the Ottoman Empire. </a:t>
            </a:r>
            <a:endParaRPr lang="en-US" dirty="0"/>
          </a:p>
        </p:txBody>
      </p:sp>
      <p:pic>
        <p:nvPicPr>
          <p:cNvPr id="3074" name="Picture 2">
            <a:extLst>
              <a:ext uri="{FF2B5EF4-FFF2-40B4-BE49-F238E27FC236}">
                <a16:creationId xmlns:a16="http://schemas.microsoft.com/office/drawing/2014/main" id="{6515107C-FA80-02CB-AD13-F8A8BFA8E4C0}"/>
              </a:ext>
            </a:extLst>
          </p:cNvPr>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146303" y="1950719"/>
            <a:ext cx="5873497" cy="42262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022744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305C4-26BC-4AD6-57DF-7FAC8F6C359A}"/>
              </a:ext>
            </a:extLst>
          </p:cNvPr>
          <p:cNvSpPr>
            <a:spLocks noGrp="1"/>
          </p:cNvSpPr>
          <p:nvPr>
            <p:ph type="title"/>
          </p:nvPr>
        </p:nvSpPr>
        <p:spPr/>
        <p:txBody>
          <a:bodyPr/>
          <a:lstStyle/>
          <a:p>
            <a:r>
              <a:rPr lang="en-US" b="1" i="0" dirty="0" err="1">
                <a:solidFill>
                  <a:srgbClr val="212121"/>
                </a:solidFill>
                <a:effectLst/>
                <a:latin typeface="Inter"/>
              </a:rPr>
              <a:t>Pythagoreion</a:t>
            </a:r>
            <a:r>
              <a:rPr lang="en-US" b="1" i="0" dirty="0">
                <a:solidFill>
                  <a:srgbClr val="212121"/>
                </a:solidFill>
                <a:effectLst/>
                <a:latin typeface="Inter"/>
              </a:rPr>
              <a:t> and </a:t>
            </a:r>
            <a:r>
              <a:rPr lang="en-US" b="1" i="0" dirty="0" err="1">
                <a:solidFill>
                  <a:srgbClr val="212121"/>
                </a:solidFill>
                <a:effectLst/>
                <a:latin typeface="Inter"/>
              </a:rPr>
              <a:t>Heraion</a:t>
            </a:r>
            <a:r>
              <a:rPr lang="en-US" b="1" i="0" dirty="0">
                <a:solidFill>
                  <a:srgbClr val="212121"/>
                </a:solidFill>
                <a:effectLst/>
                <a:latin typeface="Inter"/>
              </a:rPr>
              <a:t> of Samos</a:t>
            </a:r>
            <a:br>
              <a:rPr lang="en-US" b="1" i="0" dirty="0">
                <a:solidFill>
                  <a:srgbClr val="212121"/>
                </a:solidFill>
                <a:effectLst/>
                <a:latin typeface="Inter"/>
              </a:rPr>
            </a:br>
            <a:endParaRPr lang="en-US" dirty="0"/>
          </a:p>
        </p:txBody>
      </p:sp>
      <p:sp>
        <p:nvSpPr>
          <p:cNvPr id="3" name="Content Placeholder 2">
            <a:extLst>
              <a:ext uri="{FF2B5EF4-FFF2-40B4-BE49-F238E27FC236}">
                <a16:creationId xmlns:a16="http://schemas.microsoft.com/office/drawing/2014/main" id="{131BB397-283C-E8CB-4B8A-C5B81E2FB74F}"/>
              </a:ext>
            </a:extLst>
          </p:cNvPr>
          <p:cNvSpPr>
            <a:spLocks noGrp="1"/>
          </p:cNvSpPr>
          <p:nvPr>
            <p:ph sz="half" idx="1"/>
          </p:nvPr>
        </p:nvSpPr>
        <p:spPr/>
        <p:txBody>
          <a:bodyPr>
            <a:normAutofit lnSpcReduction="10000"/>
          </a:bodyPr>
          <a:lstStyle/>
          <a:p>
            <a:r>
              <a:rPr lang="en-US" b="0" i="0" dirty="0">
                <a:solidFill>
                  <a:srgbClr val="212121"/>
                </a:solidFill>
                <a:effectLst/>
                <a:latin typeface="Inter"/>
              </a:rPr>
              <a:t>Many civilizations have inhabited this small Aegean island, near Asia Minor, since the 3rd millennium B.C. </a:t>
            </a:r>
          </a:p>
          <a:p>
            <a:r>
              <a:rPr lang="en-US" b="0" i="0" dirty="0">
                <a:solidFill>
                  <a:srgbClr val="212121"/>
                </a:solidFill>
                <a:effectLst/>
                <a:latin typeface="Inter"/>
              </a:rPr>
              <a:t>The remains of </a:t>
            </a:r>
            <a:r>
              <a:rPr lang="en-US" b="0" i="0" dirty="0" err="1">
                <a:solidFill>
                  <a:srgbClr val="212121"/>
                </a:solidFill>
                <a:effectLst/>
                <a:latin typeface="Inter"/>
              </a:rPr>
              <a:t>Pythagoreion</a:t>
            </a:r>
            <a:r>
              <a:rPr lang="en-US" b="0" i="0" dirty="0">
                <a:solidFill>
                  <a:srgbClr val="212121"/>
                </a:solidFill>
                <a:effectLst/>
                <a:latin typeface="Inter"/>
              </a:rPr>
              <a:t>, an ancient fortified port with Greek and Roman monuments and a spectacular tunnel-aqueduct, as well as the </a:t>
            </a:r>
            <a:r>
              <a:rPr lang="en-US" b="0" i="0" dirty="0" err="1">
                <a:solidFill>
                  <a:srgbClr val="212121"/>
                </a:solidFill>
                <a:effectLst/>
                <a:latin typeface="Inter"/>
              </a:rPr>
              <a:t>Heraion</a:t>
            </a:r>
            <a:r>
              <a:rPr lang="en-US" b="0" i="0" dirty="0">
                <a:solidFill>
                  <a:srgbClr val="212121"/>
                </a:solidFill>
                <a:effectLst/>
                <a:latin typeface="Inter"/>
              </a:rPr>
              <a:t>, temple of the Samian Hera, can still be seen.</a:t>
            </a:r>
            <a:endParaRPr lang="en-US" dirty="0"/>
          </a:p>
        </p:txBody>
      </p:sp>
      <p:pic>
        <p:nvPicPr>
          <p:cNvPr id="4098" name="Picture 2">
            <a:extLst>
              <a:ext uri="{FF2B5EF4-FFF2-40B4-BE49-F238E27FC236}">
                <a16:creationId xmlns:a16="http://schemas.microsoft.com/office/drawing/2014/main" id="{B5098071-5812-35AF-50AB-05F925F69361}"/>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6587331" y="1825625"/>
            <a:ext cx="4351338" cy="4351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948383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541FDD-F68E-8FB3-9A19-57BF8BE5B0AE}"/>
              </a:ext>
            </a:extLst>
          </p:cNvPr>
          <p:cNvSpPr>
            <a:spLocks noGrp="1"/>
          </p:cNvSpPr>
          <p:nvPr>
            <p:ph type="title"/>
          </p:nvPr>
        </p:nvSpPr>
        <p:spPr/>
        <p:txBody>
          <a:bodyPr/>
          <a:lstStyle/>
          <a:p>
            <a:r>
              <a:rPr lang="en-US" b="1" i="0" dirty="0">
                <a:solidFill>
                  <a:srgbClr val="212121"/>
                </a:solidFill>
                <a:effectLst/>
                <a:latin typeface="Inter"/>
              </a:rPr>
              <a:t>Sanctuary of Asklepios at Epidaurus</a:t>
            </a:r>
            <a:br>
              <a:rPr lang="en-US" b="1" i="0" dirty="0">
                <a:solidFill>
                  <a:srgbClr val="212121"/>
                </a:solidFill>
                <a:effectLst/>
                <a:latin typeface="Inter"/>
              </a:rPr>
            </a:br>
            <a:endParaRPr lang="en-US" dirty="0"/>
          </a:p>
        </p:txBody>
      </p:sp>
      <p:sp>
        <p:nvSpPr>
          <p:cNvPr id="4" name="Content Placeholder 3">
            <a:extLst>
              <a:ext uri="{FF2B5EF4-FFF2-40B4-BE49-F238E27FC236}">
                <a16:creationId xmlns:a16="http://schemas.microsoft.com/office/drawing/2014/main" id="{D3D8A68C-E104-F0F7-A171-2D6112EFEF93}"/>
              </a:ext>
            </a:extLst>
          </p:cNvPr>
          <p:cNvSpPr>
            <a:spLocks noGrp="1"/>
          </p:cNvSpPr>
          <p:nvPr>
            <p:ph sz="half" idx="2"/>
          </p:nvPr>
        </p:nvSpPr>
        <p:spPr/>
        <p:txBody>
          <a:bodyPr>
            <a:normAutofit fontScale="77500" lnSpcReduction="20000"/>
          </a:bodyPr>
          <a:lstStyle/>
          <a:p>
            <a:r>
              <a:rPr lang="en-US" b="0" i="0" dirty="0">
                <a:solidFill>
                  <a:srgbClr val="212121"/>
                </a:solidFill>
                <a:effectLst/>
                <a:latin typeface="Inter"/>
              </a:rPr>
              <a:t>In a small valley in the Peloponnesus, the shrine of Asklepios, the god of medicine, developed out of a much earlier cult of Apollo (</a:t>
            </a:r>
            <a:r>
              <a:rPr lang="en-US" b="0" i="0" dirty="0" err="1">
                <a:solidFill>
                  <a:srgbClr val="212121"/>
                </a:solidFill>
                <a:effectLst/>
                <a:latin typeface="Inter"/>
              </a:rPr>
              <a:t>Maleatas</a:t>
            </a:r>
            <a:r>
              <a:rPr lang="en-US" b="0" i="0" dirty="0">
                <a:solidFill>
                  <a:srgbClr val="212121"/>
                </a:solidFill>
                <a:effectLst/>
                <a:latin typeface="Inter"/>
              </a:rPr>
              <a:t>), during the 6th century BC at the latest, as the official cult of the city state of Epidaurus. </a:t>
            </a:r>
            <a:br>
              <a:rPr lang="en-US" b="0" i="0" dirty="0">
                <a:solidFill>
                  <a:srgbClr val="212121"/>
                </a:solidFill>
                <a:effectLst/>
                <a:latin typeface="Inter"/>
              </a:rPr>
            </a:br>
            <a:endParaRPr lang="en-US" b="0" i="0" dirty="0">
              <a:solidFill>
                <a:srgbClr val="212121"/>
              </a:solidFill>
              <a:effectLst/>
              <a:latin typeface="Inter"/>
            </a:endParaRPr>
          </a:p>
          <a:p>
            <a:r>
              <a:rPr lang="en-US" b="0" i="0" dirty="0">
                <a:solidFill>
                  <a:srgbClr val="212121"/>
                </a:solidFill>
                <a:effectLst/>
                <a:latin typeface="Inter"/>
              </a:rPr>
              <a:t>Its principal monuments, particularly the temple of Asklepios, the Tholos and the Theatre - considered one of the purest masterpieces of Greek architecture – date from the 4th century. </a:t>
            </a:r>
          </a:p>
          <a:p>
            <a:r>
              <a:rPr lang="en-US" b="0" i="0" dirty="0">
                <a:solidFill>
                  <a:srgbClr val="212121"/>
                </a:solidFill>
                <a:effectLst/>
                <a:latin typeface="Inter"/>
              </a:rPr>
              <a:t>The vast site, with its temples and hospital buildings devoted to its healing gods, provides valuable insight into the healing cults of Greek and Roman times.</a:t>
            </a:r>
            <a:endParaRPr lang="en-US" dirty="0"/>
          </a:p>
        </p:txBody>
      </p:sp>
      <p:pic>
        <p:nvPicPr>
          <p:cNvPr id="5122" name="Picture 2">
            <a:extLst>
              <a:ext uri="{FF2B5EF4-FFF2-40B4-BE49-F238E27FC236}">
                <a16:creationId xmlns:a16="http://schemas.microsoft.com/office/drawing/2014/main" id="{A49027D1-7BAF-7454-ABF2-A0430BF73192}"/>
              </a:ext>
            </a:extLst>
          </p:cNvPr>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1253331" y="1825625"/>
            <a:ext cx="4351338" cy="4351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717617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B4E963-E310-9DC5-577F-95473C00F765}"/>
              </a:ext>
            </a:extLst>
          </p:cNvPr>
          <p:cNvSpPr>
            <a:spLocks noGrp="1"/>
          </p:cNvSpPr>
          <p:nvPr>
            <p:ph type="title"/>
          </p:nvPr>
        </p:nvSpPr>
        <p:spPr/>
        <p:txBody>
          <a:bodyPr/>
          <a:lstStyle/>
          <a:p>
            <a:r>
              <a:rPr lang="en-US" b="1" i="0" dirty="0">
                <a:solidFill>
                  <a:srgbClr val="212121"/>
                </a:solidFill>
                <a:effectLst/>
                <a:latin typeface="Inter"/>
              </a:rPr>
              <a:t>Temple of Apollo </a:t>
            </a:r>
            <a:r>
              <a:rPr lang="en-US" b="1" i="0" dirty="0" err="1">
                <a:solidFill>
                  <a:srgbClr val="212121"/>
                </a:solidFill>
                <a:effectLst/>
                <a:latin typeface="Inter"/>
              </a:rPr>
              <a:t>Epicurius</a:t>
            </a:r>
            <a:r>
              <a:rPr lang="en-US" b="1" i="0" dirty="0">
                <a:solidFill>
                  <a:srgbClr val="212121"/>
                </a:solidFill>
                <a:effectLst/>
                <a:latin typeface="Inter"/>
              </a:rPr>
              <a:t> at </a:t>
            </a:r>
            <a:r>
              <a:rPr lang="en-US" b="1" i="0" dirty="0" err="1">
                <a:solidFill>
                  <a:srgbClr val="212121"/>
                </a:solidFill>
                <a:effectLst/>
                <a:latin typeface="Inter"/>
              </a:rPr>
              <a:t>Bassae</a:t>
            </a:r>
            <a:br>
              <a:rPr lang="en-US" b="1" i="0" dirty="0">
                <a:solidFill>
                  <a:srgbClr val="212121"/>
                </a:solidFill>
                <a:effectLst/>
                <a:latin typeface="Inter"/>
              </a:rPr>
            </a:br>
            <a:endParaRPr lang="en-US" dirty="0"/>
          </a:p>
        </p:txBody>
      </p:sp>
      <p:sp>
        <p:nvSpPr>
          <p:cNvPr id="3" name="Content Placeholder 2">
            <a:extLst>
              <a:ext uri="{FF2B5EF4-FFF2-40B4-BE49-F238E27FC236}">
                <a16:creationId xmlns:a16="http://schemas.microsoft.com/office/drawing/2014/main" id="{88E91CD8-0D43-D67D-3943-3B33CC99804A}"/>
              </a:ext>
            </a:extLst>
          </p:cNvPr>
          <p:cNvSpPr>
            <a:spLocks noGrp="1"/>
          </p:cNvSpPr>
          <p:nvPr>
            <p:ph sz="half" idx="1"/>
          </p:nvPr>
        </p:nvSpPr>
        <p:spPr/>
        <p:txBody>
          <a:bodyPr>
            <a:normAutofit lnSpcReduction="10000"/>
          </a:bodyPr>
          <a:lstStyle/>
          <a:p>
            <a:r>
              <a:rPr lang="en-US" b="0" i="0" dirty="0">
                <a:solidFill>
                  <a:srgbClr val="212121"/>
                </a:solidFill>
                <a:effectLst/>
                <a:latin typeface="Inter"/>
              </a:rPr>
              <a:t>This famous temple to the god of healing and the sun was built towards the middle of the 5th century B.C. in the lonely heights of the Arcadian mountains. </a:t>
            </a:r>
          </a:p>
          <a:p>
            <a:r>
              <a:rPr lang="en-US" b="0" i="0" dirty="0">
                <a:solidFill>
                  <a:srgbClr val="212121"/>
                </a:solidFill>
                <a:effectLst/>
                <a:latin typeface="Inter"/>
              </a:rPr>
              <a:t>The temple, which has the oldest Corinthian capital yet found, combines the Archaic style and the serenity of the Doric style with some daring architectural features.</a:t>
            </a:r>
            <a:endParaRPr lang="en-US" dirty="0"/>
          </a:p>
        </p:txBody>
      </p:sp>
      <p:pic>
        <p:nvPicPr>
          <p:cNvPr id="6146" name="Picture 2">
            <a:extLst>
              <a:ext uri="{FF2B5EF4-FFF2-40B4-BE49-F238E27FC236}">
                <a16:creationId xmlns:a16="http://schemas.microsoft.com/office/drawing/2014/main" id="{DFA2AE42-F27E-7410-788D-3C741FE9C7E5}"/>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6278880" y="1825625"/>
            <a:ext cx="5596128" cy="49287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619819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8A38C-17A5-DA79-E29E-8157E6E6E856}"/>
              </a:ext>
            </a:extLst>
          </p:cNvPr>
          <p:cNvSpPr>
            <a:spLocks noGrp="1"/>
          </p:cNvSpPr>
          <p:nvPr>
            <p:ph type="title"/>
          </p:nvPr>
        </p:nvSpPr>
        <p:spPr/>
        <p:txBody>
          <a:bodyPr>
            <a:normAutofit fontScale="90000"/>
          </a:bodyPr>
          <a:lstStyle/>
          <a:p>
            <a:r>
              <a:rPr lang="en-US" b="1" i="0" dirty="0">
                <a:solidFill>
                  <a:srgbClr val="212121"/>
                </a:solidFill>
                <a:effectLst/>
                <a:latin typeface="Inter"/>
              </a:rPr>
              <a:t>The Historic Centre with the Monastery of Saint-John the Theologian and the Cave of the Apocalypse on the Island of </a:t>
            </a:r>
            <a:r>
              <a:rPr lang="en-US" b="1" i="0" dirty="0" err="1">
                <a:solidFill>
                  <a:srgbClr val="212121"/>
                </a:solidFill>
                <a:effectLst/>
                <a:latin typeface="Inter"/>
              </a:rPr>
              <a:t>Pátmos</a:t>
            </a:r>
            <a:endParaRPr lang="en-US" dirty="0"/>
          </a:p>
        </p:txBody>
      </p:sp>
      <p:sp>
        <p:nvSpPr>
          <p:cNvPr id="4" name="Content Placeholder 3">
            <a:extLst>
              <a:ext uri="{FF2B5EF4-FFF2-40B4-BE49-F238E27FC236}">
                <a16:creationId xmlns:a16="http://schemas.microsoft.com/office/drawing/2014/main" id="{5E3A3CCC-74B2-DA52-1093-49B3439D5DB0}"/>
              </a:ext>
            </a:extLst>
          </p:cNvPr>
          <p:cNvSpPr>
            <a:spLocks noGrp="1"/>
          </p:cNvSpPr>
          <p:nvPr>
            <p:ph sz="half" idx="2"/>
          </p:nvPr>
        </p:nvSpPr>
        <p:spPr/>
        <p:txBody>
          <a:bodyPr>
            <a:normAutofit fontScale="85000" lnSpcReduction="20000"/>
          </a:bodyPr>
          <a:lstStyle/>
          <a:p>
            <a:r>
              <a:rPr lang="en-US" b="0" i="0" dirty="0">
                <a:solidFill>
                  <a:srgbClr val="212121"/>
                </a:solidFill>
                <a:effectLst/>
                <a:latin typeface="Inter"/>
              </a:rPr>
              <a:t>The small island of </a:t>
            </a:r>
            <a:r>
              <a:rPr lang="en-US" b="0" i="0" dirty="0" err="1">
                <a:solidFill>
                  <a:srgbClr val="212121"/>
                </a:solidFill>
                <a:effectLst/>
                <a:latin typeface="Inter"/>
              </a:rPr>
              <a:t>Pátmos</a:t>
            </a:r>
            <a:r>
              <a:rPr lang="en-US" b="0" i="0" dirty="0">
                <a:solidFill>
                  <a:srgbClr val="212121"/>
                </a:solidFill>
                <a:effectLst/>
                <a:latin typeface="Inter"/>
              </a:rPr>
              <a:t> in the Dodecanese is reputed to be where St John the Theologian wrote both his Gospel and the Apocalypse. </a:t>
            </a:r>
          </a:p>
          <a:p>
            <a:r>
              <a:rPr lang="en-US" b="0" i="0" dirty="0">
                <a:solidFill>
                  <a:srgbClr val="212121"/>
                </a:solidFill>
                <a:effectLst/>
                <a:latin typeface="Inter"/>
              </a:rPr>
              <a:t>A monastery dedicated to the ‘beloved disciple’ was founded there in the late 10th century and it has been a place of pilgrimage and Greek Orthodox learning ever since. </a:t>
            </a:r>
          </a:p>
          <a:p>
            <a:r>
              <a:rPr lang="en-US" b="0" i="0" dirty="0">
                <a:solidFill>
                  <a:srgbClr val="212121"/>
                </a:solidFill>
                <a:effectLst/>
                <a:latin typeface="Inter"/>
              </a:rPr>
              <a:t>The fine monastic complex dominates the island.</a:t>
            </a:r>
          </a:p>
          <a:p>
            <a:r>
              <a:rPr lang="en-US" b="0" i="0" dirty="0">
                <a:solidFill>
                  <a:srgbClr val="212121"/>
                </a:solidFill>
                <a:effectLst/>
                <a:latin typeface="Inter"/>
              </a:rPr>
              <a:t> The old settlement of </a:t>
            </a:r>
            <a:r>
              <a:rPr lang="en-US" b="0" i="0" dirty="0" err="1">
                <a:solidFill>
                  <a:srgbClr val="212121"/>
                </a:solidFill>
                <a:effectLst/>
                <a:latin typeface="Inter"/>
              </a:rPr>
              <a:t>Chorá</a:t>
            </a:r>
            <a:r>
              <a:rPr lang="en-US" b="0" i="0" dirty="0">
                <a:solidFill>
                  <a:srgbClr val="212121"/>
                </a:solidFill>
                <a:effectLst/>
                <a:latin typeface="Inter"/>
              </a:rPr>
              <a:t>, associated with it, contains many religious and secular buildings.</a:t>
            </a:r>
            <a:endParaRPr lang="en-US" dirty="0"/>
          </a:p>
        </p:txBody>
      </p:sp>
      <p:pic>
        <p:nvPicPr>
          <p:cNvPr id="7170" name="Picture 2">
            <a:extLst>
              <a:ext uri="{FF2B5EF4-FFF2-40B4-BE49-F238E27FC236}">
                <a16:creationId xmlns:a16="http://schemas.microsoft.com/office/drawing/2014/main" id="{E394B463-7DAD-A3C7-1466-5678CE095B84}"/>
              </a:ext>
            </a:extLst>
          </p:cNvPr>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1253331" y="1825625"/>
            <a:ext cx="4351338" cy="4351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458711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TotalTime>
  <Words>630</Words>
  <Application>Microsoft Office PowerPoint</Application>
  <PresentationFormat>Widescreen</PresentationFormat>
  <Paragraphs>27</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Aptos</vt:lpstr>
      <vt:lpstr>Arial</vt:lpstr>
      <vt:lpstr>Calibri</vt:lpstr>
      <vt:lpstr>Calibri Light</vt:lpstr>
      <vt:lpstr>Inter</vt:lpstr>
      <vt:lpstr>Office Theme</vt:lpstr>
      <vt:lpstr>PowerPoint Presentation</vt:lpstr>
      <vt:lpstr>Archaeological Sites of Mycenae and Tiryns </vt:lpstr>
      <vt:lpstr>Monasteries of Daphni, Hosios Loukas and Nea Moni of Chios </vt:lpstr>
      <vt:lpstr>Old Town of Corfu </vt:lpstr>
      <vt:lpstr>Pythagoreion and Heraion of Samos </vt:lpstr>
      <vt:lpstr>Sanctuary of Asklepios at Epidaurus </vt:lpstr>
      <vt:lpstr>Temple of Apollo Epicurius at Bassae </vt:lpstr>
      <vt:lpstr>The Historic Centre with the Monastery of Saint-John the Theologian and the Cave of the Apocalypse on the Island of Pátmos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Ifigenia Georgiadou</dc:creator>
  <cp:lastModifiedBy>Ifigenia Georgiadou</cp:lastModifiedBy>
  <cp:revision>2</cp:revision>
  <dcterms:created xsi:type="dcterms:W3CDTF">2025-02-23T02:40:53Z</dcterms:created>
  <dcterms:modified xsi:type="dcterms:W3CDTF">2025-02-23T03:00:25Z</dcterms:modified>
</cp:coreProperties>
</file>