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1"/>
    <p:sldMasterId id="2147483918" r:id="rId2"/>
  </p:sldMasterIdLst>
  <p:notesMasterIdLst>
    <p:notesMasterId r:id="rId10"/>
  </p:notesMasterIdLst>
  <p:sldIdLst>
    <p:sldId id="259" r:id="rId3"/>
    <p:sldId id="258" r:id="rId4"/>
    <p:sldId id="261" r:id="rId5"/>
    <p:sldId id="262" r:id="rId6"/>
    <p:sldId id="266" r:id="rId7"/>
    <p:sldId id="267" r:id="rId8"/>
    <p:sldId id="268" r:id="rId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91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8223" autoAdjust="0"/>
  </p:normalViewPr>
  <p:slideViewPr>
    <p:cSldViewPr snapToGrid="0">
      <p:cViewPr varScale="1">
        <p:scale>
          <a:sx n="45" d="100"/>
          <a:sy n="45" d="100"/>
        </p:scale>
        <p:origin x="146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027760-7A73-4B27-8F38-CE6ACE5BCC90}" type="datetimeFigureOut">
              <a:rPr lang="el-GR" smtClean="0"/>
              <a:t>23/2/2025</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8EB50A-48B3-4F75-AF8F-B03434047DC5}" type="slidenum">
              <a:rPr lang="el-GR" smtClean="0"/>
              <a:t>‹#›</a:t>
            </a:fld>
            <a:endParaRPr lang="el-GR"/>
          </a:p>
        </p:txBody>
      </p:sp>
    </p:spTree>
    <p:extLst>
      <p:ext uri="{BB962C8B-B14F-4D97-AF65-F5344CB8AC3E}">
        <p14:creationId xmlns:p14="http://schemas.microsoft.com/office/powerpoint/2010/main" val="329273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with most ancient civilizations, large amounts of pottery have survived from ancient Greece.  Pottery is one of the most durable materials and even when broken, the pieces of a pot can usually be put together again.  This means that pottery is one of the most important sources of evidence for ancient Greece, whether for contacts within the Greek world, artistic influences from other cultures or for dating archaeological sites. Greek pottery provides information about many aspects of Greek life, cultural beliefs and practices.</a:t>
            </a:r>
            <a:endParaRPr lang="el-G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survived is often not high art, but pottery fragments, with no real value. Indeed, really valuable containers tended to be made of bronze, silver or gold, however, little of this survived because the metal was reused.</a:t>
            </a:r>
            <a:endParaRPr lang="el-G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EB50A-48B3-4F75-AF8F-B03434047DC5}" type="slidenum">
              <a:rPr lang="el-GR" smtClean="0"/>
              <a:t>2</a:t>
            </a:fld>
            <a:endParaRPr lang="el-GR"/>
          </a:p>
        </p:txBody>
      </p:sp>
    </p:spTree>
    <p:extLst>
      <p:ext uri="{BB962C8B-B14F-4D97-AF65-F5344CB8AC3E}">
        <p14:creationId xmlns:p14="http://schemas.microsoft.com/office/powerpoint/2010/main" val="4004463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Greek pottery became a valuable tool to study Greek history because Greek paintings and structures did not survive so well as ancient Greek pottery.</a:t>
            </a:r>
            <a:endParaRPr lang="el-G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Greek painters worked mainly on wooden panels, which deteriorated over time. </a:t>
            </a:r>
            <a:endParaRPr lang="el-G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Furthermore, the great bulk of Greek marble statuary was burned during the Middle Age in order to produce lime. Likewise, the shortage of metal during the Middle Age led to the majority of Greek bronze statues being melted down. Those statues which had survived did so primarily because they had been buried and forgotten, or lost into the sea. </a:t>
            </a:r>
            <a:endParaRPr lang="el-G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great majority of Greek buildings have not survived to this day: either they had been pillaged in war, had been looted for building materials or had been destroyed in Greece’s many earthquakes. Only a handful of temples, such as the Parthenon and the Temple of Hephaestus in Athens, have been spared.</a:t>
            </a:r>
            <a:endParaRPr lang="el-GR" sz="1200" kern="1200" dirty="0">
              <a:solidFill>
                <a:schemeClr val="tx1"/>
              </a:solidFill>
              <a:effectLst/>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3F8EB50A-48B3-4F75-AF8F-B03434047DC5}" type="slidenum">
              <a:rPr lang="el-GR" smtClean="0"/>
              <a:t>3</a:t>
            </a:fld>
            <a:endParaRPr lang="el-GR"/>
          </a:p>
        </p:txBody>
      </p:sp>
    </p:spTree>
    <p:extLst>
      <p:ext uri="{BB962C8B-B14F-4D97-AF65-F5344CB8AC3E}">
        <p14:creationId xmlns:p14="http://schemas.microsoft.com/office/powerpoint/2010/main" val="198498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Different city states produced different styles and types of pottery.  In the seventh century BC, Corinth was the leading producer and exporter of pottery, but was overtaken by Athens in the sixth century BC.   Athenian pottery is the most famous type of ancient Greek pottery and was much sought after by collectors in the eighteenth and nineteenth centuries.  Most of the Athenian pots in the Museum come from tombs in southern Italy and modern Tuscany - Athenian pots were extremely popular with the Etruscans.</a:t>
            </a:r>
            <a:endParaRPr lang="el-G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Vases were mostly functional, made to be used not just admired. They were used in every aspect of daily life: for storage, carrying, mixing, serving, drinking and as cosmetics and perfumes containers. </a:t>
            </a:r>
            <a:endParaRPr lang="el-G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shape and size of the pot offered a common sense guide to its use, with the larger pots used to carry and store more common liquids needed in large quantities, and smaller vessels to hold rarer or more costly substances used in smaller quantities. Narrow necked pots held liquids to be poured in a slow stream, and wide neck for mixing and more rapid pouring. Some pots were also made specifically to be buried in tombs and graves.</a:t>
            </a:r>
            <a:endParaRPr lang="el-G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EB50A-48B3-4F75-AF8F-B03434047DC5}" type="slidenum">
              <a:rPr lang="el-GR" smtClean="0"/>
              <a:t>4</a:t>
            </a:fld>
            <a:endParaRPr lang="el-GR"/>
          </a:p>
        </p:txBody>
      </p:sp>
    </p:spTree>
    <p:extLst>
      <p:ext uri="{BB962C8B-B14F-4D97-AF65-F5344CB8AC3E}">
        <p14:creationId xmlns:p14="http://schemas.microsoft.com/office/powerpoint/2010/main" val="65716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Although Greek pottery provides us with a wide range of shapes from cups to plates to massive amphorae, many of the forms remained relatively constant over centuries. This is primarily because Greek potters were producing wares for practical use and once the optimum practical shape had evolved, it was copied and maintained. However, despite this restriction in form, the Greek potters and painters could express their versatility in the decoration of the vase.</a:t>
            </a:r>
            <a:endParaRPr lang="el-G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Indeed, ancient Greek pots were often beautifully decorated with scenes from daily life. Sometimes these scenes reflected what the pot was used for. For example make up containers often had scenes of women holding mirrors. </a:t>
            </a:r>
            <a:endParaRPr lang="el-G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EB50A-48B3-4F75-AF8F-B03434047DC5}" type="slidenum">
              <a:rPr lang="el-GR" smtClean="0"/>
              <a:t>5</a:t>
            </a:fld>
            <a:endParaRPr lang="el-GR"/>
          </a:p>
        </p:txBody>
      </p:sp>
    </p:spTree>
    <p:extLst>
      <p:ext uri="{BB962C8B-B14F-4D97-AF65-F5344CB8AC3E}">
        <p14:creationId xmlns:p14="http://schemas.microsoft.com/office/powerpoint/2010/main" val="2378529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clay (</a:t>
            </a:r>
            <a:r>
              <a:rPr lang="en-US" sz="1200" kern="1200" dirty="0" err="1">
                <a:solidFill>
                  <a:schemeClr val="tx1"/>
                </a:solidFill>
                <a:effectLst/>
                <a:latin typeface="+mn-lt"/>
                <a:ea typeface="+mn-ea"/>
                <a:cs typeface="+mn-cs"/>
              </a:rPr>
              <a:t>keramos</a:t>
            </a:r>
            <a:r>
              <a:rPr lang="en-US" sz="1200" kern="1200" dirty="0">
                <a:solidFill>
                  <a:schemeClr val="tx1"/>
                </a:solidFill>
                <a:effectLst/>
                <a:latin typeface="+mn-lt"/>
                <a:ea typeface="+mn-ea"/>
                <a:cs typeface="+mn-cs"/>
              </a:rPr>
              <a:t>) to produce pottery (</a:t>
            </a:r>
            <a:r>
              <a:rPr lang="en-US" sz="1200" kern="1200" dirty="0" err="1">
                <a:solidFill>
                  <a:schemeClr val="tx1"/>
                </a:solidFill>
                <a:effectLst/>
                <a:latin typeface="+mn-lt"/>
                <a:ea typeface="+mn-ea"/>
                <a:cs typeface="+mn-cs"/>
              </a:rPr>
              <a:t>kerameiki</a:t>
            </a:r>
            <a:r>
              <a:rPr lang="en-US" sz="1200" kern="1200" dirty="0">
                <a:solidFill>
                  <a:schemeClr val="tx1"/>
                </a:solidFill>
                <a:effectLst/>
                <a:latin typeface="+mn-lt"/>
                <a:ea typeface="+mn-ea"/>
                <a:cs typeface="+mn-cs"/>
              </a:rPr>
              <a:t>) was readily available throughout Greece, although the finest was Attic clay, with its high iron content giving an orange-red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with a slight sheen when fired and the ? of Corinth. Clay was generally prepared and refined in settling tanks so that different consistencies of material could be achieved depending on the vessel types to be made with it. Clay is inexpensive and readily available; it is easily worked and can be shaped as desired; once fired it is quite strong and waterproof; it makes an ideal material for containers of all sorts.</a:t>
            </a:r>
            <a:endParaRPr lang="el-G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EB50A-48B3-4F75-AF8F-B03434047DC5}" type="slidenum">
              <a:rPr lang="el-GR" smtClean="0"/>
              <a:t>6</a:t>
            </a:fld>
            <a:endParaRPr lang="el-GR"/>
          </a:p>
        </p:txBody>
      </p:sp>
    </p:spTree>
    <p:extLst>
      <p:ext uri="{BB962C8B-B14F-4D97-AF65-F5344CB8AC3E}">
        <p14:creationId xmlns:p14="http://schemas.microsoft.com/office/powerpoint/2010/main" val="2983020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Greek pottery was invariably made on the potter’s wheel and usually made in separate horizontal sections: the foot, the lower and upper body, the neck, and finally the handles, if necessary. These sections were then joined together with a clay ‘slip’ after drying and it is possible in many cases to see the prints of the potter impressed on the inside of the vessel. The piece was then put back on the wheel to smooth the join marks and add the final shaping. Therefore, all vases were unique and the small variations in dimensions reveal that the use of simple tools and not cut-out templates was the norm.</a:t>
            </a:r>
            <a:endParaRPr lang="el-G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EB50A-48B3-4F75-AF8F-B03434047DC5}" type="slidenum">
              <a:rPr lang="el-GR" smtClean="0"/>
              <a:t>7</a:t>
            </a:fld>
            <a:endParaRPr lang="el-GR"/>
          </a:p>
        </p:txBody>
      </p:sp>
    </p:spTree>
    <p:extLst>
      <p:ext uri="{BB962C8B-B14F-4D97-AF65-F5344CB8AC3E}">
        <p14:creationId xmlns:p14="http://schemas.microsoft.com/office/powerpoint/2010/main" val="86093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175" y="-19050"/>
            <a:ext cx="12201525"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3319" y="6442524"/>
            <a:ext cx="2743200" cy="365125"/>
          </a:xfrm>
        </p:spPr>
        <p:txBody>
          <a:bodyPr/>
          <a:lstStyle/>
          <a:p>
            <a:fld id="{7C66FC38-249C-4C92-BF4E-203861959844}" type="datetimeFigureOut">
              <a:rPr lang="el-GR" smtClean="0"/>
              <a:t>23/2/2025</a:t>
            </a:fld>
            <a:endParaRPr lang="el-GR"/>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l-GR"/>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544C9A89-D16B-4926-8C99-0BF30C2CA108}" type="slidenum">
              <a:rPr lang="el-GR" smtClean="0"/>
              <a:t>‹#›</a:t>
            </a:fld>
            <a:endParaRPr lang="el-GR"/>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81676015"/>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66FC38-249C-4C92-BF4E-203861959844}" type="datetimeFigureOut">
              <a:rPr lang="el-GR" smtClean="0"/>
              <a:t>23/2/2025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44C9A89-D16B-4926-8C99-0BF30C2CA108}" type="slidenum">
              <a:rPr lang="el-GR" smtClean="0"/>
              <a:t>‹#›</a:t>
            </a:fld>
            <a:endParaRPr lang="el-GR"/>
          </a:p>
        </p:txBody>
      </p:sp>
    </p:spTree>
    <p:extLst>
      <p:ext uri="{BB962C8B-B14F-4D97-AF65-F5344CB8AC3E}">
        <p14:creationId xmlns:p14="http://schemas.microsoft.com/office/powerpoint/2010/main" val="3906346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7C66FC38-249C-4C92-BF4E-203861959844}" type="datetimeFigureOut">
              <a:rPr lang="el-GR" smtClean="0"/>
              <a:t>23/2/2025</a:t>
            </a:fld>
            <a:endParaRPr lang="el-GR"/>
          </a:p>
        </p:txBody>
      </p:sp>
      <p:sp>
        <p:nvSpPr>
          <p:cNvPr id="5" name="Footer Placeholder 4"/>
          <p:cNvSpPr>
            <a:spLocks noGrp="1"/>
          </p:cNvSpPr>
          <p:nvPr>
            <p:ph type="ftr" sz="quarter" idx="11"/>
          </p:nvPr>
        </p:nvSpPr>
        <p:spPr>
          <a:xfrm>
            <a:off x="2933699" y="6296615"/>
            <a:ext cx="5959577" cy="365125"/>
          </a:xfrm>
        </p:spPr>
        <p:txBody>
          <a:bodyPr/>
          <a:lstStyle/>
          <a:p>
            <a:endParaRPr lang="el-GR"/>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544C9A89-D16B-4926-8C99-0BF30C2CA108}" type="slidenum">
              <a:rPr lang="el-GR" smtClean="0"/>
              <a:t>‹#›</a:t>
            </a:fld>
            <a:endParaRPr lang="el-GR"/>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756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175" y="-19050"/>
            <a:ext cx="12201525"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3319" y="6442524"/>
            <a:ext cx="2743200" cy="365125"/>
          </a:xfrm>
        </p:spPr>
        <p:txBody>
          <a:bodyPr/>
          <a:lstStyle/>
          <a:p>
            <a:fld id="{7C66FC38-249C-4C92-BF4E-203861959844}" type="datetimeFigureOut">
              <a:rPr lang="el-GR" smtClean="0">
                <a:solidFill>
                  <a:srgbClr val="1C181C">
                    <a:lumMod val="75000"/>
                    <a:lumOff val="25000"/>
                  </a:srgbClr>
                </a:solidFill>
              </a:rPr>
              <a:pPr/>
              <a:t>23/2/2025</a:t>
            </a:fld>
            <a:endParaRPr lang="el-GR">
              <a:solidFill>
                <a:srgbClr val="1C181C">
                  <a:lumMod val="75000"/>
                  <a:lumOff val="25000"/>
                </a:srgbClr>
              </a:solidFill>
            </a:endParaRPr>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l-GR">
              <a:solidFill>
                <a:srgbClr val="1C181C">
                  <a:lumMod val="75000"/>
                  <a:lumOff val="25000"/>
                </a:srgbClr>
              </a:solidFill>
            </a:endParaRPr>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544C9A89-D16B-4926-8C99-0BF30C2CA108}" type="slidenum">
              <a:rPr lang="el-GR" smtClean="0">
                <a:solidFill>
                  <a:srgbClr val="1C181C">
                    <a:lumMod val="75000"/>
                    <a:lumOff val="25000"/>
                  </a:srgbClr>
                </a:solidFill>
              </a:rPr>
              <a:pPr/>
              <a:t>‹#›</a:t>
            </a:fld>
            <a:endParaRPr lang="el-GR">
              <a:solidFill>
                <a:srgbClr val="1C181C">
                  <a:lumMod val="75000"/>
                  <a:lumOff val="25000"/>
                </a:srgbClr>
              </a:solidFill>
            </a:endParaRPr>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77246718"/>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66FC38-249C-4C92-BF4E-203861959844}" type="datetimeFigureOut">
              <a:rPr lang="el-GR" smtClean="0">
                <a:solidFill>
                  <a:srgbClr val="1C181C">
                    <a:lumMod val="75000"/>
                    <a:lumOff val="25000"/>
                  </a:srgbClr>
                </a:solidFill>
              </a:rPr>
              <a:pPr/>
              <a:t>23/2/2025</a:t>
            </a:fld>
            <a:endParaRPr lang="el-GR">
              <a:solidFill>
                <a:srgbClr val="1C181C">
                  <a:lumMod val="75000"/>
                  <a:lumOff val="25000"/>
                </a:srgbClr>
              </a:solidFill>
            </a:endParaRPr>
          </a:p>
        </p:txBody>
      </p:sp>
      <p:sp>
        <p:nvSpPr>
          <p:cNvPr id="5" name="Footer Placeholder 4"/>
          <p:cNvSpPr>
            <a:spLocks noGrp="1"/>
          </p:cNvSpPr>
          <p:nvPr>
            <p:ph type="ftr" sz="quarter" idx="11"/>
          </p:nvPr>
        </p:nvSpPr>
        <p:spPr/>
        <p:txBody>
          <a:bodyPr/>
          <a:lstStyle/>
          <a:p>
            <a:endParaRPr lang="el-GR">
              <a:solidFill>
                <a:srgbClr val="1C181C">
                  <a:lumMod val="75000"/>
                  <a:lumOff val="25000"/>
                </a:srgbClr>
              </a:solidFill>
            </a:endParaRPr>
          </a:p>
        </p:txBody>
      </p:sp>
      <p:sp>
        <p:nvSpPr>
          <p:cNvPr id="6" name="Slide Number Placeholder 5"/>
          <p:cNvSpPr>
            <a:spLocks noGrp="1"/>
          </p:cNvSpPr>
          <p:nvPr>
            <p:ph type="sldNum" sz="quarter" idx="12"/>
          </p:nvPr>
        </p:nvSpPr>
        <p:spPr/>
        <p:txBody>
          <a:bodyPr/>
          <a:lstStyle/>
          <a:p>
            <a:fld id="{544C9A89-D16B-4926-8C99-0BF30C2CA108}" type="slidenum">
              <a:rPr lang="el-GR" smtClean="0">
                <a:solidFill>
                  <a:srgbClr val="1C181C">
                    <a:lumMod val="75000"/>
                    <a:lumOff val="25000"/>
                  </a:srgbClr>
                </a:solidFill>
              </a:rPr>
              <a:pPr/>
              <a:t>‹#›</a:t>
            </a:fld>
            <a:endParaRPr lang="el-GR">
              <a:solidFill>
                <a:srgbClr val="1C181C">
                  <a:lumMod val="75000"/>
                  <a:lumOff val="25000"/>
                </a:srgbClr>
              </a:solidFill>
            </a:endParaRPr>
          </a:p>
        </p:txBody>
      </p:sp>
    </p:spTree>
    <p:extLst>
      <p:ext uri="{BB962C8B-B14F-4D97-AF65-F5344CB8AC3E}">
        <p14:creationId xmlns:p14="http://schemas.microsoft.com/office/powerpoint/2010/main" val="2306886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3175" y="-12700"/>
            <a:ext cx="12204700"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7C66FC38-249C-4C92-BF4E-203861959844}" type="datetimeFigureOut">
              <a:rPr lang="el-GR" smtClean="0">
                <a:solidFill>
                  <a:srgbClr val="FEFCF7"/>
                </a:solidFill>
              </a:rPr>
              <a:pPr/>
              <a:t>23/2/2025</a:t>
            </a:fld>
            <a:endParaRPr lang="el-GR">
              <a:solidFill>
                <a:srgbClr val="FEFCF7"/>
              </a:solidFill>
            </a:endParaRPr>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l-GR">
              <a:solidFill>
                <a:srgbClr val="FEFCF7"/>
              </a:solidFill>
            </a:endParaRPr>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544C9A89-D16B-4926-8C99-0BF30C2CA108}" type="slidenum">
              <a:rPr lang="el-GR" smtClean="0">
                <a:solidFill>
                  <a:srgbClr val="FEFCF7"/>
                </a:solidFill>
              </a:rPr>
              <a:pPr/>
              <a:t>‹#›</a:t>
            </a:fld>
            <a:endParaRPr lang="el-GR">
              <a:solidFill>
                <a:srgbClr val="FEFCF7"/>
              </a:solidFill>
            </a:endParaRPr>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89812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66FC38-249C-4C92-BF4E-203861959844}" type="datetimeFigureOut">
              <a:rPr lang="el-GR" smtClean="0">
                <a:solidFill>
                  <a:srgbClr val="1C181C">
                    <a:lumMod val="75000"/>
                    <a:lumOff val="25000"/>
                  </a:srgbClr>
                </a:solidFill>
              </a:rPr>
              <a:pPr/>
              <a:t>23/2/2025</a:t>
            </a:fld>
            <a:endParaRPr lang="el-GR">
              <a:solidFill>
                <a:srgbClr val="1C181C">
                  <a:lumMod val="75000"/>
                  <a:lumOff val="25000"/>
                </a:srgbClr>
              </a:solidFill>
            </a:endParaRPr>
          </a:p>
        </p:txBody>
      </p:sp>
      <p:sp>
        <p:nvSpPr>
          <p:cNvPr id="6" name="Footer Placeholder 5"/>
          <p:cNvSpPr>
            <a:spLocks noGrp="1"/>
          </p:cNvSpPr>
          <p:nvPr>
            <p:ph type="ftr" sz="quarter" idx="11"/>
          </p:nvPr>
        </p:nvSpPr>
        <p:spPr/>
        <p:txBody>
          <a:bodyPr/>
          <a:lstStyle/>
          <a:p>
            <a:endParaRPr lang="el-GR">
              <a:solidFill>
                <a:srgbClr val="1C181C">
                  <a:lumMod val="75000"/>
                  <a:lumOff val="25000"/>
                </a:srgbClr>
              </a:solidFill>
            </a:endParaRPr>
          </a:p>
        </p:txBody>
      </p:sp>
      <p:sp>
        <p:nvSpPr>
          <p:cNvPr id="7" name="Slide Number Placeholder 6"/>
          <p:cNvSpPr>
            <a:spLocks noGrp="1"/>
          </p:cNvSpPr>
          <p:nvPr>
            <p:ph type="sldNum" sz="quarter" idx="12"/>
          </p:nvPr>
        </p:nvSpPr>
        <p:spPr/>
        <p:txBody>
          <a:bodyPr/>
          <a:lstStyle/>
          <a:p>
            <a:fld id="{544C9A89-D16B-4926-8C99-0BF30C2CA108}" type="slidenum">
              <a:rPr lang="el-GR" smtClean="0">
                <a:solidFill>
                  <a:srgbClr val="1C181C">
                    <a:lumMod val="75000"/>
                    <a:lumOff val="25000"/>
                  </a:srgbClr>
                </a:solidFill>
              </a:rPr>
              <a:pPr/>
              <a:t>‹#›</a:t>
            </a:fld>
            <a:endParaRPr lang="el-GR">
              <a:solidFill>
                <a:srgbClr val="1C181C">
                  <a:lumMod val="75000"/>
                  <a:lumOff val="25000"/>
                </a:srgbClr>
              </a:solidFill>
            </a:endParaRPr>
          </a:p>
        </p:txBody>
      </p:sp>
    </p:spTree>
    <p:extLst>
      <p:ext uri="{BB962C8B-B14F-4D97-AF65-F5344CB8AC3E}">
        <p14:creationId xmlns:p14="http://schemas.microsoft.com/office/powerpoint/2010/main" val="1331075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66FC38-249C-4C92-BF4E-203861959844}" type="datetimeFigureOut">
              <a:rPr lang="el-GR" smtClean="0">
                <a:solidFill>
                  <a:srgbClr val="1C181C">
                    <a:lumMod val="75000"/>
                    <a:lumOff val="25000"/>
                  </a:srgbClr>
                </a:solidFill>
              </a:rPr>
              <a:pPr/>
              <a:t>23/2/2025</a:t>
            </a:fld>
            <a:endParaRPr lang="el-GR">
              <a:solidFill>
                <a:srgbClr val="1C181C">
                  <a:lumMod val="75000"/>
                  <a:lumOff val="25000"/>
                </a:srgbClr>
              </a:solidFill>
            </a:endParaRPr>
          </a:p>
        </p:txBody>
      </p:sp>
      <p:sp>
        <p:nvSpPr>
          <p:cNvPr id="8" name="Footer Placeholder 7"/>
          <p:cNvSpPr>
            <a:spLocks noGrp="1"/>
          </p:cNvSpPr>
          <p:nvPr>
            <p:ph type="ftr" sz="quarter" idx="11"/>
          </p:nvPr>
        </p:nvSpPr>
        <p:spPr/>
        <p:txBody>
          <a:bodyPr/>
          <a:lstStyle/>
          <a:p>
            <a:endParaRPr lang="el-GR">
              <a:solidFill>
                <a:srgbClr val="1C181C">
                  <a:lumMod val="75000"/>
                  <a:lumOff val="25000"/>
                </a:srgbClr>
              </a:solidFill>
            </a:endParaRPr>
          </a:p>
        </p:txBody>
      </p:sp>
      <p:sp>
        <p:nvSpPr>
          <p:cNvPr id="9" name="Slide Number Placeholder 8"/>
          <p:cNvSpPr>
            <a:spLocks noGrp="1"/>
          </p:cNvSpPr>
          <p:nvPr>
            <p:ph type="sldNum" sz="quarter" idx="12"/>
          </p:nvPr>
        </p:nvSpPr>
        <p:spPr/>
        <p:txBody>
          <a:bodyPr/>
          <a:lstStyle/>
          <a:p>
            <a:fld id="{544C9A89-D16B-4926-8C99-0BF30C2CA108}" type="slidenum">
              <a:rPr lang="el-GR" smtClean="0">
                <a:solidFill>
                  <a:srgbClr val="1C181C">
                    <a:lumMod val="75000"/>
                    <a:lumOff val="25000"/>
                  </a:srgbClr>
                </a:solidFill>
              </a:rPr>
              <a:pPr/>
              <a:t>‹#›</a:t>
            </a:fld>
            <a:endParaRPr lang="el-GR">
              <a:solidFill>
                <a:srgbClr val="1C181C">
                  <a:lumMod val="75000"/>
                  <a:lumOff val="25000"/>
                </a:srgbClr>
              </a:solidFill>
            </a:endParaRPr>
          </a:p>
        </p:txBody>
      </p:sp>
    </p:spTree>
    <p:extLst>
      <p:ext uri="{BB962C8B-B14F-4D97-AF65-F5344CB8AC3E}">
        <p14:creationId xmlns:p14="http://schemas.microsoft.com/office/powerpoint/2010/main" val="728878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66FC38-249C-4C92-BF4E-203861959844}" type="datetimeFigureOut">
              <a:rPr lang="el-GR" smtClean="0">
                <a:solidFill>
                  <a:srgbClr val="1C181C">
                    <a:lumMod val="75000"/>
                    <a:lumOff val="25000"/>
                  </a:srgbClr>
                </a:solidFill>
              </a:rPr>
              <a:pPr/>
              <a:t>23/2/2025</a:t>
            </a:fld>
            <a:endParaRPr lang="el-GR">
              <a:solidFill>
                <a:srgbClr val="1C181C">
                  <a:lumMod val="75000"/>
                  <a:lumOff val="25000"/>
                </a:srgbClr>
              </a:solidFill>
            </a:endParaRPr>
          </a:p>
        </p:txBody>
      </p:sp>
      <p:sp>
        <p:nvSpPr>
          <p:cNvPr id="4" name="Footer Placeholder 3"/>
          <p:cNvSpPr>
            <a:spLocks noGrp="1"/>
          </p:cNvSpPr>
          <p:nvPr>
            <p:ph type="ftr" sz="quarter" idx="11"/>
          </p:nvPr>
        </p:nvSpPr>
        <p:spPr/>
        <p:txBody>
          <a:bodyPr/>
          <a:lstStyle/>
          <a:p>
            <a:endParaRPr lang="el-GR">
              <a:solidFill>
                <a:srgbClr val="1C181C">
                  <a:lumMod val="75000"/>
                  <a:lumOff val="25000"/>
                </a:srgbClr>
              </a:solidFill>
            </a:endParaRPr>
          </a:p>
        </p:txBody>
      </p:sp>
      <p:sp>
        <p:nvSpPr>
          <p:cNvPr id="5" name="Slide Number Placeholder 4"/>
          <p:cNvSpPr>
            <a:spLocks noGrp="1"/>
          </p:cNvSpPr>
          <p:nvPr>
            <p:ph type="sldNum" sz="quarter" idx="12"/>
          </p:nvPr>
        </p:nvSpPr>
        <p:spPr/>
        <p:txBody>
          <a:bodyPr/>
          <a:lstStyle/>
          <a:p>
            <a:fld id="{544C9A89-D16B-4926-8C99-0BF30C2CA108}" type="slidenum">
              <a:rPr lang="el-GR" smtClean="0">
                <a:solidFill>
                  <a:srgbClr val="1C181C">
                    <a:lumMod val="75000"/>
                    <a:lumOff val="25000"/>
                  </a:srgbClr>
                </a:solidFill>
              </a:rPr>
              <a:pPr/>
              <a:t>‹#›</a:t>
            </a:fld>
            <a:endParaRPr lang="el-GR">
              <a:solidFill>
                <a:srgbClr val="1C181C">
                  <a:lumMod val="75000"/>
                  <a:lumOff val="25000"/>
                </a:srgbClr>
              </a:solidFill>
            </a:endParaRPr>
          </a:p>
        </p:txBody>
      </p:sp>
    </p:spTree>
    <p:extLst>
      <p:ext uri="{BB962C8B-B14F-4D97-AF65-F5344CB8AC3E}">
        <p14:creationId xmlns:p14="http://schemas.microsoft.com/office/powerpoint/2010/main" val="2809038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7C66FC38-249C-4C92-BF4E-203861959844}" type="datetimeFigureOut">
              <a:rPr lang="el-GR" smtClean="0">
                <a:solidFill>
                  <a:srgbClr val="1C181C">
                    <a:lumMod val="75000"/>
                    <a:lumOff val="25000"/>
                  </a:srgbClr>
                </a:solidFill>
              </a:rPr>
              <a:pPr/>
              <a:t>23/2/2025</a:t>
            </a:fld>
            <a:endParaRPr lang="el-GR">
              <a:solidFill>
                <a:srgbClr val="1C181C">
                  <a:lumMod val="75000"/>
                  <a:lumOff val="25000"/>
                </a:srgbClr>
              </a:solidFill>
            </a:endParaRPr>
          </a:p>
        </p:txBody>
      </p:sp>
      <p:sp>
        <p:nvSpPr>
          <p:cNvPr id="3" name="Footer Placeholder 2"/>
          <p:cNvSpPr>
            <a:spLocks noGrp="1"/>
          </p:cNvSpPr>
          <p:nvPr>
            <p:ph type="ftr" sz="quarter" idx="11"/>
          </p:nvPr>
        </p:nvSpPr>
        <p:spPr/>
        <p:txBody>
          <a:bodyPr/>
          <a:lstStyle/>
          <a:p>
            <a:endParaRPr lang="el-GR">
              <a:solidFill>
                <a:srgbClr val="1C181C">
                  <a:lumMod val="75000"/>
                  <a:lumOff val="25000"/>
                </a:srgbClr>
              </a:solidFill>
            </a:endParaRPr>
          </a:p>
        </p:txBody>
      </p:sp>
      <p:sp>
        <p:nvSpPr>
          <p:cNvPr id="4" name="Slide Number Placeholder 3"/>
          <p:cNvSpPr>
            <a:spLocks noGrp="1"/>
          </p:cNvSpPr>
          <p:nvPr>
            <p:ph type="sldNum" sz="quarter" idx="12"/>
          </p:nvPr>
        </p:nvSpPr>
        <p:spPr/>
        <p:txBody>
          <a:bodyPr/>
          <a:lstStyle/>
          <a:p>
            <a:fld id="{544C9A89-D16B-4926-8C99-0BF30C2CA108}" type="slidenum">
              <a:rPr lang="el-GR" smtClean="0">
                <a:solidFill>
                  <a:srgbClr val="1C181C">
                    <a:lumMod val="75000"/>
                    <a:lumOff val="25000"/>
                  </a:srgbClr>
                </a:solidFill>
              </a:rPr>
              <a:pPr/>
              <a:t>‹#›</a:t>
            </a:fld>
            <a:endParaRPr lang="el-GR">
              <a:solidFill>
                <a:srgbClr val="1C181C">
                  <a:lumMod val="75000"/>
                  <a:lumOff val="25000"/>
                </a:srgbClr>
              </a:solidFill>
            </a:endParaRPr>
          </a:p>
        </p:txBody>
      </p:sp>
    </p:spTree>
    <p:extLst>
      <p:ext uri="{BB962C8B-B14F-4D97-AF65-F5344CB8AC3E}">
        <p14:creationId xmlns:p14="http://schemas.microsoft.com/office/powerpoint/2010/main" val="2973237978"/>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7C66FC38-249C-4C92-BF4E-203861959844}" type="datetimeFigureOut">
              <a:rPr lang="el-GR" smtClean="0">
                <a:solidFill>
                  <a:srgbClr val="1C181C">
                    <a:lumMod val="75000"/>
                    <a:lumOff val="25000"/>
                  </a:srgbClr>
                </a:solidFill>
              </a:rPr>
              <a:pPr/>
              <a:t>23/2/2025</a:t>
            </a:fld>
            <a:endParaRPr lang="el-GR">
              <a:solidFill>
                <a:srgbClr val="1C181C">
                  <a:lumMod val="75000"/>
                  <a:lumOff val="25000"/>
                </a:srgbClr>
              </a:solidFill>
            </a:endParaRPr>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l-GR">
              <a:solidFill>
                <a:srgbClr val="1C181C">
                  <a:lumMod val="75000"/>
                  <a:lumOff val="25000"/>
                </a:srgbClr>
              </a:solidFill>
            </a:endParaRPr>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544C9A89-D16B-4926-8C99-0BF30C2CA108}" type="slidenum">
              <a:rPr lang="el-GR" smtClean="0">
                <a:solidFill>
                  <a:srgbClr val="1C181C">
                    <a:lumMod val="75000"/>
                    <a:lumOff val="25000"/>
                  </a:srgbClr>
                </a:solidFill>
              </a:rPr>
              <a:pPr/>
              <a:t>‹#›</a:t>
            </a:fld>
            <a:endParaRPr lang="el-GR">
              <a:solidFill>
                <a:srgbClr val="1C181C">
                  <a:lumMod val="75000"/>
                  <a:lumOff val="25000"/>
                </a:srgbClr>
              </a:solidFill>
            </a:endParaRPr>
          </a:p>
        </p:txBody>
      </p:sp>
    </p:spTree>
    <p:extLst>
      <p:ext uri="{BB962C8B-B14F-4D97-AF65-F5344CB8AC3E}">
        <p14:creationId xmlns:p14="http://schemas.microsoft.com/office/powerpoint/2010/main" val="2332062558"/>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66FC38-249C-4C92-BF4E-203861959844}" type="datetimeFigureOut">
              <a:rPr lang="el-GR" smtClean="0"/>
              <a:t>23/2/2025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44C9A89-D16B-4926-8C99-0BF30C2CA108}" type="slidenum">
              <a:rPr lang="el-GR" smtClean="0"/>
              <a:t>‹#›</a:t>
            </a:fld>
            <a:endParaRPr lang="el-GR"/>
          </a:p>
        </p:txBody>
      </p:sp>
    </p:spTree>
    <p:extLst>
      <p:ext uri="{BB962C8B-B14F-4D97-AF65-F5344CB8AC3E}">
        <p14:creationId xmlns:p14="http://schemas.microsoft.com/office/powerpoint/2010/main" val="2530202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7C66FC38-249C-4C92-BF4E-203861959844}" type="datetimeFigureOut">
              <a:rPr lang="el-GR" smtClean="0">
                <a:solidFill>
                  <a:srgbClr val="1C181C">
                    <a:lumMod val="75000"/>
                    <a:lumOff val="25000"/>
                  </a:srgbClr>
                </a:solidFill>
              </a:rPr>
              <a:pPr/>
              <a:t>23/2/2025</a:t>
            </a:fld>
            <a:endParaRPr lang="el-GR">
              <a:solidFill>
                <a:srgbClr val="1C181C">
                  <a:lumMod val="75000"/>
                  <a:lumOff val="25000"/>
                </a:srgbClr>
              </a:solidFill>
            </a:endParaRPr>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solidFill>
                <a:srgbClr val="1C181C">
                  <a:lumMod val="75000"/>
                  <a:lumOff val="25000"/>
                </a:srgbClr>
              </a:solidFill>
            </a:endParaRPr>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544C9A89-D16B-4926-8C99-0BF30C2CA108}" type="slidenum">
              <a:rPr lang="el-GR" smtClean="0">
                <a:solidFill>
                  <a:srgbClr val="1C181C">
                    <a:lumMod val="75000"/>
                    <a:lumOff val="25000"/>
                  </a:srgbClr>
                </a:solidFill>
              </a:rPr>
              <a:pPr/>
              <a:t>‹#›</a:t>
            </a:fld>
            <a:endParaRPr lang="el-GR">
              <a:solidFill>
                <a:srgbClr val="1C181C">
                  <a:lumMod val="75000"/>
                  <a:lumOff val="25000"/>
                </a:srgbClr>
              </a:solidFill>
            </a:endParaRPr>
          </a:p>
        </p:txBody>
      </p:sp>
    </p:spTree>
    <p:extLst>
      <p:ext uri="{BB962C8B-B14F-4D97-AF65-F5344CB8AC3E}">
        <p14:creationId xmlns:p14="http://schemas.microsoft.com/office/powerpoint/2010/main" val="1053017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66FC38-249C-4C92-BF4E-203861959844}" type="datetimeFigureOut">
              <a:rPr lang="el-GR" smtClean="0">
                <a:solidFill>
                  <a:srgbClr val="1C181C">
                    <a:lumMod val="75000"/>
                    <a:lumOff val="25000"/>
                  </a:srgbClr>
                </a:solidFill>
              </a:rPr>
              <a:pPr/>
              <a:t>23/2/2025</a:t>
            </a:fld>
            <a:endParaRPr lang="el-GR">
              <a:solidFill>
                <a:srgbClr val="1C181C">
                  <a:lumMod val="75000"/>
                  <a:lumOff val="25000"/>
                </a:srgbClr>
              </a:solidFill>
            </a:endParaRPr>
          </a:p>
        </p:txBody>
      </p:sp>
      <p:sp>
        <p:nvSpPr>
          <p:cNvPr id="5" name="Footer Placeholder 4"/>
          <p:cNvSpPr>
            <a:spLocks noGrp="1"/>
          </p:cNvSpPr>
          <p:nvPr>
            <p:ph type="ftr" sz="quarter" idx="11"/>
          </p:nvPr>
        </p:nvSpPr>
        <p:spPr/>
        <p:txBody>
          <a:bodyPr/>
          <a:lstStyle/>
          <a:p>
            <a:endParaRPr lang="el-GR">
              <a:solidFill>
                <a:srgbClr val="1C181C">
                  <a:lumMod val="75000"/>
                  <a:lumOff val="25000"/>
                </a:srgbClr>
              </a:solidFill>
            </a:endParaRPr>
          </a:p>
        </p:txBody>
      </p:sp>
      <p:sp>
        <p:nvSpPr>
          <p:cNvPr id="6" name="Slide Number Placeholder 5"/>
          <p:cNvSpPr>
            <a:spLocks noGrp="1"/>
          </p:cNvSpPr>
          <p:nvPr>
            <p:ph type="sldNum" sz="quarter" idx="12"/>
          </p:nvPr>
        </p:nvSpPr>
        <p:spPr/>
        <p:txBody>
          <a:bodyPr/>
          <a:lstStyle/>
          <a:p>
            <a:fld id="{544C9A89-D16B-4926-8C99-0BF30C2CA108}" type="slidenum">
              <a:rPr lang="el-GR" smtClean="0">
                <a:solidFill>
                  <a:srgbClr val="1C181C">
                    <a:lumMod val="75000"/>
                    <a:lumOff val="25000"/>
                  </a:srgbClr>
                </a:solidFill>
              </a:rPr>
              <a:pPr/>
              <a:t>‹#›</a:t>
            </a:fld>
            <a:endParaRPr lang="el-GR">
              <a:solidFill>
                <a:srgbClr val="1C181C">
                  <a:lumMod val="75000"/>
                  <a:lumOff val="25000"/>
                </a:srgbClr>
              </a:solidFill>
            </a:endParaRPr>
          </a:p>
        </p:txBody>
      </p:sp>
    </p:spTree>
    <p:extLst>
      <p:ext uri="{BB962C8B-B14F-4D97-AF65-F5344CB8AC3E}">
        <p14:creationId xmlns:p14="http://schemas.microsoft.com/office/powerpoint/2010/main" val="3219446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7C66FC38-249C-4C92-BF4E-203861959844}" type="datetimeFigureOut">
              <a:rPr lang="el-GR" smtClean="0">
                <a:solidFill>
                  <a:srgbClr val="1C181C">
                    <a:lumMod val="75000"/>
                    <a:lumOff val="25000"/>
                  </a:srgbClr>
                </a:solidFill>
              </a:rPr>
              <a:pPr/>
              <a:t>23/2/2025</a:t>
            </a:fld>
            <a:endParaRPr lang="el-GR">
              <a:solidFill>
                <a:srgbClr val="1C181C">
                  <a:lumMod val="75000"/>
                  <a:lumOff val="25000"/>
                </a:srgbClr>
              </a:solidFill>
            </a:endParaRPr>
          </a:p>
        </p:txBody>
      </p:sp>
      <p:sp>
        <p:nvSpPr>
          <p:cNvPr id="5" name="Footer Placeholder 4"/>
          <p:cNvSpPr>
            <a:spLocks noGrp="1"/>
          </p:cNvSpPr>
          <p:nvPr>
            <p:ph type="ftr" sz="quarter" idx="11"/>
          </p:nvPr>
        </p:nvSpPr>
        <p:spPr>
          <a:xfrm>
            <a:off x="2933699" y="6296615"/>
            <a:ext cx="5959577" cy="365125"/>
          </a:xfrm>
        </p:spPr>
        <p:txBody>
          <a:bodyPr/>
          <a:lstStyle/>
          <a:p>
            <a:endParaRPr lang="el-GR">
              <a:solidFill>
                <a:srgbClr val="1C181C">
                  <a:lumMod val="75000"/>
                  <a:lumOff val="25000"/>
                </a:srgbClr>
              </a:solidFill>
            </a:endParaRPr>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544C9A89-D16B-4926-8C99-0BF30C2CA108}" type="slidenum">
              <a:rPr lang="el-GR" smtClean="0">
                <a:solidFill>
                  <a:srgbClr val="1C181C">
                    <a:lumMod val="75000"/>
                    <a:lumOff val="25000"/>
                  </a:srgbClr>
                </a:solidFill>
              </a:rPr>
              <a:pPr/>
              <a:t>‹#›</a:t>
            </a:fld>
            <a:endParaRPr lang="el-GR">
              <a:solidFill>
                <a:srgbClr val="1C181C">
                  <a:lumMod val="75000"/>
                  <a:lumOff val="25000"/>
                </a:srgbClr>
              </a:solidFill>
            </a:endParaRPr>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27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Freeform 5"/>
          <p:cNvSpPr>
            <a:spLocks noEditPoints="1"/>
          </p:cNvSpPr>
          <p:nvPr/>
        </p:nvSpPr>
        <p:spPr bwMode="auto">
          <a:xfrm>
            <a:off x="-3175" y="-12700"/>
            <a:ext cx="12204700"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7C66FC38-249C-4C92-BF4E-203861959844}" type="datetimeFigureOut">
              <a:rPr lang="el-GR" smtClean="0"/>
              <a:t>23/2/2025</a:t>
            </a:fld>
            <a:endParaRPr lang="el-GR"/>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l-GR"/>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544C9A89-D16B-4926-8C99-0BF30C2CA108}" type="slidenum">
              <a:rPr lang="el-GR" smtClean="0"/>
              <a:t>‹#›</a:t>
            </a:fld>
            <a:endParaRPr lang="el-GR"/>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44492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66FC38-249C-4C92-BF4E-203861959844}" type="datetimeFigureOut">
              <a:rPr lang="el-GR" smtClean="0"/>
              <a:t>23/2/2025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44C9A89-D16B-4926-8C99-0BF30C2CA108}" type="slidenum">
              <a:rPr lang="el-GR" smtClean="0"/>
              <a:t>‹#›</a:t>
            </a:fld>
            <a:endParaRPr lang="el-GR"/>
          </a:p>
        </p:txBody>
      </p:sp>
    </p:spTree>
    <p:extLst>
      <p:ext uri="{BB962C8B-B14F-4D97-AF65-F5344CB8AC3E}">
        <p14:creationId xmlns:p14="http://schemas.microsoft.com/office/powerpoint/2010/main" val="3336992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66FC38-249C-4C92-BF4E-203861959844}" type="datetimeFigureOut">
              <a:rPr lang="el-GR" smtClean="0"/>
              <a:t>23/2/2025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44C9A89-D16B-4926-8C99-0BF30C2CA108}" type="slidenum">
              <a:rPr lang="el-GR" smtClean="0"/>
              <a:t>‹#›</a:t>
            </a:fld>
            <a:endParaRPr lang="el-GR"/>
          </a:p>
        </p:txBody>
      </p:sp>
    </p:spTree>
    <p:extLst>
      <p:ext uri="{BB962C8B-B14F-4D97-AF65-F5344CB8AC3E}">
        <p14:creationId xmlns:p14="http://schemas.microsoft.com/office/powerpoint/2010/main" val="1341680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66FC38-249C-4C92-BF4E-203861959844}" type="datetimeFigureOut">
              <a:rPr lang="el-GR" smtClean="0"/>
              <a:t>23/2/2025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44C9A89-D16B-4926-8C99-0BF30C2CA108}" type="slidenum">
              <a:rPr lang="el-GR" smtClean="0"/>
              <a:t>‹#›</a:t>
            </a:fld>
            <a:endParaRPr lang="el-GR"/>
          </a:p>
        </p:txBody>
      </p:sp>
    </p:spTree>
    <p:extLst>
      <p:ext uri="{BB962C8B-B14F-4D97-AF65-F5344CB8AC3E}">
        <p14:creationId xmlns:p14="http://schemas.microsoft.com/office/powerpoint/2010/main" val="3327056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7C66FC38-249C-4C92-BF4E-203861959844}" type="datetimeFigureOut">
              <a:rPr lang="el-GR" smtClean="0"/>
              <a:t>23/2/2025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44C9A89-D16B-4926-8C99-0BF30C2CA108}" type="slidenum">
              <a:rPr lang="el-GR" smtClean="0"/>
              <a:t>‹#›</a:t>
            </a:fld>
            <a:endParaRPr lang="el-GR"/>
          </a:p>
        </p:txBody>
      </p:sp>
    </p:spTree>
    <p:extLst>
      <p:ext uri="{BB962C8B-B14F-4D97-AF65-F5344CB8AC3E}">
        <p14:creationId xmlns:p14="http://schemas.microsoft.com/office/powerpoint/2010/main" val="1271647097"/>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7C66FC38-249C-4C92-BF4E-203861959844}" type="datetimeFigureOut">
              <a:rPr lang="el-GR" smtClean="0"/>
              <a:t>23/2/2025</a:t>
            </a:fld>
            <a:endParaRPr lang="el-GR"/>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l-GR"/>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544C9A89-D16B-4926-8C99-0BF30C2CA108}" type="slidenum">
              <a:rPr lang="el-GR" smtClean="0"/>
              <a:t>‹#›</a:t>
            </a:fld>
            <a:endParaRPr lang="el-GR"/>
          </a:p>
        </p:txBody>
      </p:sp>
    </p:spTree>
    <p:extLst>
      <p:ext uri="{BB962C8B-B14F-4D97-AF65-F5344CB8AC3E}">
        <p14:creationId xmlns:p14="http://schemas.microsoft.com/office/powerpoint/2010/main" val="4208019265"/>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7C66FC38-249C-4C92-BF4E-203861959844}" type="datetimeFigureOut">
              <a:rPr lang="el-GR" smtClean="0"/>
              <a:t>23/2/2025</a:t>
            </a:fld>
            <a:endParaRPr lang="el-GR"/>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544C9A89-D16B-4926-8C99-0BF30C2CA108}" type="slidenum">
              <a:rPr lang="el-GR" smtClean="0"/>
              <a:t>‹#›</a:t>
            </a:fld>
            <a:endParaRPr lang="el-GR"/>
          </a:p>
        </p:txBody>
      </p:sp>
    </p:spTree>
    <p:extLst>
      <p:ext uri="{BB962C8B-B14F-4D97-AF65-F5344CB8AC3E}">
        <p14:creationId xmlns:p14="http://schemas.microsoft.com/office/powerpoint/2010/main" val="2074297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0">
              <a:schemeClr val="accent3">
                <a:lumMod val="0"/>
                <a:lumOff val="100000"/>
              </a:schemeClr>
            </a:gs>
            <a:gs pos="100000">
              <a:schemeClr val="accent3">
                <a:lumMod val="100000"/>
              </a:schemeClr>
            </a:gs>
          </a:gsLst>
          <a:lin ang="2700000" scaled="1"/>
          <a:tileRect/>
        </a:gradFill>
        <a:effectLst/>
      </p:bgPr>
    </p:bg>
    <p:spTree>
      <p:nvGrpSpPr>
        <p:cNvPr id="1" name=""/>
        <p:cNvGrpSpPr/>
        <p:nvPr/>
      </p:nvGrpSpPr>
      <p:grpSpPr>
        <a:xfrm>
          <a:off x="0" y="0"/>
          <a:ext cx="0" cy="0"/>
          <a:chOff x="0" y="0"/>
          <a:chExt cx="0" cy="0"/>
        </a:xfrm>
      </p:grpSpPr>
      <p:sp>
        <p:nvSpPr>
          <p:cNvPr id="14"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7C66FC38-249C-4C92-BF4E-203861959844}" type="datetimeFigureOut">
              <a:rPr lang="el-GR" smtClean="0"/>
              <a:t>23/2/2025</a:t>
            </a:fld>
            <a:endParaRPr lang="el-GR"/>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l-GR"/>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544C9A89-D16B-4926-8C99-0BF30C2CA108}" type="slidenum">
              <a:rPr lang="el-GR" smtClean="0"/>
              <a:t>‹#›</a:t>
            </a:fld>
            <a:endParaRPr lang="el-GR"/>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38214"/>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7C66FC38-249C-4C92-BF4E-203861959844}" type="datetimeFigureOut">
              <a:rPr lang="el-GR" smtClean="0">
                <a:solidFill>
                  <a:srgbClr val="1C181C">
                    <a:lumMod val="75000"/>
                    <a:lumOff val="25000"/>
                  </a:srgbClr>
                </a:solidFill>
              </a:rPr>
              <a:pPr/>
              <a:t>23/2/2025</a:t>
            </a:fld>
            <a:endParaRPr lang="el-GR">
              <a:solidFill>
                <a:srgbClr val="1C181C">
                  <a:lumMod val="75000"/>
                  <a:lumOff val="25000"/>
                </a:srgbClr>
              </a:solidFill>
            </a:endParaRPr>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l-GR">
              <a:solidFill>
                <a:srgbClr val="1C181C">
                  <a:lumMod val="75000"/>
                  <a:lumOff val="25000"/>
                </a:srgbClr>
              </a:solidFill>
            </a:endParaRPr>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544C9A89-D16B-4926-8C99-0BF30C2CA108}" type="slidenum">
              <a:rPr lang="el-GR" smtClean="0">
                <a:solidFill>
                  <a:srgbClr val="1C181C">
                    <a:lumMod val="75000"/>
                    <a:lumOff val="25000"/>
                  </a:srgbClr>
                </a:solidFill>
              </a:rPr>
              <a:pPr/>
              <a:t>‹#›</a:t>
            </a:fld>
            <a:endParaRPr lang="el-GR">
              <a:solidFill>
                <a:srgbClr val="1C181C">
                  <a:lumMod val="75000"/>
                  <a:lumOff val="25000"/>
                </a:srgbClr>
              </a:solidFill>
            </a:endParaRPr>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856227"/>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hcc.edu.gr/"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17950" y="1595736"/>
            <a:ext cx="4799282" cy="3349641"/>
          </a:xfrm>
        </p:spPr>
        <p:txBody>
          <a:bodyPr>
            <a:normAutofit/>
          </a:bodyPr>
          <a:lstStyle/>
          <a:p>
            <a:pPr algn="ctr"/>
            <a:r>
              <a:rPr lang="en-US" sz="4000" b="1" dirty="0"/>
              <a:t>GREEK CRAFTS POTTERY</a:t>
            </a:r>
            <a:br>
              <a:rPr lang="en-US" sz="4000" b="1" dirty="0"/>
            </a:br>
            <a:r>
              <a:rPr lang="el-GR"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Α</a:t>
            </a: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n original  presentation prepared by the HELLENIC CULTURE CENTRE </a:t>
            </a:r>
            <a:r>
              <a:rPr lang="en-US" sz="18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VIP Project EU</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9</a:t>
            </a:r>
            <a:endParaRPr lang="el-GR" sz="4000" b="1" dirty="0"/>
          </a:p>
        </p:txBody>
      </p:sp>
      <p:sp>
        <p:nvSpPr>
          <p:cNvPr id="3" name="Subtitle 2"/>
          <p:cNvSpPr>
            <a:spLocks noGrp="1"/>
          </p:cNvSpPr>
          <p:nvPr>
            <p:ph type="subTitle" idx="1"/>
          </p:nvPr>
        </p:nvSpPr>
        <p:spPr/>
        <p:txBody>
          <a:bodyPr/>
          <a:lstStyle/>
          <a:p>
            <a:r>
              <a:rPr lang="en-GB" dirty="0"/>
              <a:t>Hellenic Culture Centre </a:t>
            </a:r>
          </a:p>
          <a:p>
            <a:r>
              <a:rPr lang="en-GB" dirty="0">
                <a:hlinkClick r:id="rId2"/>
              </a:rPr>
              <a:t>www.hcc.edu.gr</a:t>
            </a:r>
            <a:r>
              <a:rPr lang="en-GB" dirty="0"/>
              <a:t> </a:t>
            </a:r>
            <a:endParaRPr lang="el-GR"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50" y="577850"/>
            <a:ext cx="5729137" cy="5729137"/>
          </a:xfrm>
          <a:prstGeom prst="rect">
            <a:avLst/>
          </a:prstGeom>
        </p:spPr>
      </p:pic>
    </p:spTree>
    <p:extLst>
      <p:ext uri="{BB962C8B-B14F-4D97-AF65-F5344CB8AC3E}">
        <p14:creationId xmlns:p14="http://schemas.microsoft.com/office/powerpoint/2010/main" val="294454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THE IMPORTANCE OF POTTERY</a:t>
            </a:r>
            <a:endParaRPr lang="el-GR" b="1" dirty="0"/>
          </a:p>
        </p:txBody>
      </p:sp>
      <p:sp>
        <p:nvSpPr>
          <p:cNvPr id="13" name="Content Placeholder 12"/>
          <p:cNvSpPr>
            <a:spLocks noGrp="1"/>
          </p:cNvSpPr>
          <p:nvPr>
            <p:ph idx="1"/>
          </p:nvPr>
        </p:nvSpPr>
        <p:spPr>
          <a:xfrm>
            <a:off x="419101" y="2457450"/>
            <a:ext cx="5829300" cy="4248150"/>
          </a:xfrm>
        </p:spPr>
        <p:txBody>
          <a:bodyPr>
            <a:normAutofit/>
          </a:bodyPr>
          <a:lstStyle/>
          <a:p>
            <a:pPr>
              <a:buFont typeface="Wingdings" panose="05000000000000000000" pitchFamily="2" charset="2"/>
              <a:buChar char="v"/>
            </a:pPr>
            <a:r>
              <a:rPr lang="en-US" sz="3200" dirty="0"/>
              <a:t> Large amounts of pottery have survived from ancient Greece</a:t>
            </a:r>
          </a:p>
          <a:p>
            <a:pPr>
              <a:buFont typeface="Wingdings" panose="05000000000000000000" pitchFamily="2" charset="2"/>
              <a:buChar char="v"/>
            </a:pPr>
            <a:r>
              <a:rPr lang="en-US" sz="3200" dirty="0"/>
              <a:t> Source of information about many aspects of Greek life</a:t>
            </a:r>
          </a:p>
          <a:p>
            <a:pPr>
              <a:buFont typeface="Wingdings" panose="05000000000000000000" pitchFamily="2" charset="2"/>
              <a:buChar char="v"/>
            </a:pPr>
            <a:r>
              <a:rPr lang="en-US" sz="3200" dirty="0"/>
              <a:t> Paintings and structures did not survive as well as ancient Greek pottery</a:t>
            </a:r>
            <a:endParaRPr lang="el-GR"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8946" y="2276475"/>
            <a:ext cx="4505325" cy="4505325"/>
          </a:xfrm>
          <a:prstGeom prst="rect">
            <a:avLst/>
          </a:prstGeom>
        </p:spPr>
      </p:pic>
    </p:spTree>
    <p:extLst>
      <p:ext uri="{BB962C8B-B14F-4D97-AF65-F5344CB8AC3E}">
        <p14:creationId xmlns:p14="http://schemas.microsoft.com/office/powerpoint/2010/main" val="186720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0"/>
                <a:lumOff val="100000"/>
              </a:schemeClr>
            </a:gs>
            <a:gs pos="0">
              <a:schemeClr val="accent3">
                <a:lumMod val="0"/>
                <a:lumOff val="100000"/>
              </a:schemeClr>
            </a:gs>
            <a:gs pos="100000">
              <a:schemeClr val="accent3">
                <a:lumMod val="100000"/>
              </a:schemeClr>
            </a:gs>
          </a:gsLst>
          <a:lin ang="2700000" scaled="1"/>
        </a:gradFill>
        <a:effectLst/>
      </p:bgPr>
    </p:bg>
    <p:spTree>
      <p:nvGrpSpPr>
        <p:cNvPr id="1" name=""/>
        <p:cNvGrpSpPr/>
        <p:nvPr/>
      </p:nvGrpSpPr>
      <p:grpSpPr>
        <a:xfrm>
          <a:off x="0" y="0"/>
          <a:ext cx="0" cy="0"/>
          <a:chOff x="0" y="0"/>
          <a:chExt cx="0" cy="0"/>
        </a:xfrm>
      </p:grpSpPr>
      <p:sp>
        <p:nvSpPr>
          <p:cNvPr id="2" name="TextBox 1"/>
          <p:cNvSpPr txBox="1"/>
          <p:nvPr/>
        </p:nvSpPr>
        <p:spPr>
          <a:xfrm>
            <a:off x="1962150" y="1143000"/>
            <a:ext cx="184731" cy="369332"/>
          </a:xfrm>
          <a:prstGeom prst="rect">
            <a:avLst/>
          </a:prstGeom>
          <a:noFill/>
        </p:spPr>
        <p:txBody>
          <a:bodyPr wrap="none" rtlCol="0">
            <a:spAutoFit/>
          </a:bodyPr>
          <a:lstStyle/>
          <a:p>
            <a:endParaRPr lang="el-GR" dirty="0"/>
          </a:p>
        </p:txBody>
      </p:sp>
      <p:sp>
        <p:nvSpPr>
          <p:cNvPr id="4" name="Content Placeholder 3"/>
          <p:cNvSpPr>
            <a:spLocks noGrp="1"/>
          </p:cNvSpPr>
          <p:nvPr>
            <p:ph idx="1"/>
          </p:nvPr>
        </p:nvSpPr>
        <p:spPr>
          <a:xfrm>
            <a:off x="487730" y="441414"/>
            <a:ext cx="5589220" cy="6264186"/>
          </a:xfrm>
        </p:spPr>
        <p:txBody>
          <a:bodyPr>
            <a:normAutofit/>
          </a:bodyPr>
          <a:lstStyle/>
          <a:p>
            <a:pPr lvl="0">
              <a:buFont typeface="Wingdings" panose="05000000000000000000" pitchFamily="2" charset="2"/>
              <a:buChar char="v"/>
            </a:pPr>
            <a:r>
              <a:rPr lang="en-US" sz="3200" dirty="0"/>
              <a:t>Greek painters worked mainly on wooden panels, which deteriorated over time</a:t>
            </a:r>
          </a:p>
          <a:p>
            <a:pPr lvl="0">
              <a:buFont typeface="Wingdings" panose="05000000000000000000" pitchFamily="2" charset="2"/>
              <a:buChar char="v"/>
            </a:pPr>
            <a:r>
              <a:rPr lang="en-US" sz="3200" dirty="0"/>
              <a:t> Metal was melted and reused during the Middle Age</a:t>
            </a:r>
          </a:p>
          <a:p>
            <a:pPr lvl="0">
              <a:buFont typeface="Wingdings" panose="05000000000000000000" pitchFamily="2" charset="2"/>
              <a:buChar char="v"/>
            </a:pPr>
            <a:r>
              <a:rPr lang="en-US" sz="3200" dirty="0"/>
              <a:t> Greek buildings had been destroyed, pillaged or looted for building materials</a:t>
            </a:r>
            <a:endParaRPr lang="el-G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1370" y="441414"/>
            <a:ext cx="3122245" cy="312224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518" y="3862387"/>
            <a:ext cx="5089948" cy="2843213"/>
          </a:xfrm>
          <a:prstGeom prst="rect">
            <a:avLst/>
          </a:prstGeom>
        </p:spPr>
      </p:pic>
    </p:spTree>
    <p:extLst>
      <p:ext uri="{BB962C8B-B14F-4D97-AF65-F5344CB8AC3E}">
        <p14:creationId xmlns:p14="http://schemas.microsoft.com/office/powerpoint/2010/main" val="689439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a:t>SHAPES &amp;</a:t>
            </a:r>
            <a:br>
              <a:rPr lang="en-US" b="1" dirty="0"/>
            </a:br>
            <a:r>
              <a:rPr lang="en-US" b="1" dirty="0"/>
              <a:t>SIZES</a:t>
            </a:r>
            <a:endParaRPr lang="el-GR" b="1" dirty="0"/>
          </a:p>
        </p:txBody>
      </p:sp>
      <p:sp>
        <p:nvSpPr>
          <p:cNvPr id="6" name="Content Placeholder 5"/>
          <p:cNvSpPr>
            <a:spLocks noGrp="1"/>
          </p:cNvSpPr>
          <p:nvPr>
            <p:ph idx="1"/>
          </p:nvPr>
        </p:nvSpPr>
        <p:spPr>
          <a:xfrm>
            <a:off x="304801" y="2400300"/>
            <a:ext cx="4857750" cy="4457700"/>
          </a:xfrm>
        </p:spPr>
        <p:txBody>
          <a:bodyPr>
            <a:normAutofit/>
          </a:bodyPr>
          <a:lstStyle/>
          <a:p>
            <a:pPr>
              <a:buFont typeface="Wingdings" panose="05000000000000000000" pitchFamily="2" charset="2"/>
              <a:buChar char="v"/>
            </a:pPr>
            <a:r>
              <a:rPr lang="en-US" sz="3200" dirty="0"/>
              <a:t> Athenian pottery is the most famous type of ancient Greek pottery</a:t>
            </a:r>
          </a:p>
          <a:p>
            <a:pPr>
              <a:buFont typeface="Wingdings" panose="05000000000000000000" pitchFamily="2" charset="2"/>
              <a:buChar char="v"/>
            </a:pPr>
            <a:r>
              <a:rPr lang="en-US" sz="3200" dirty="0"/>
              <a:t> Vases were used in every aspect of daily life</a:t>
            </a:r>
          </a:p>
          <a:p>
            <a:pPr>
              <a:buFont typeface="Wingdings" panose="05000000000000000000" pitchFamily="2" charset="2"/>
              <a:buChar char="v"/>
            </a:pPr>
            <a:r>
              <a:rPr lang="en-US" sz="3200" dirty="0"/>
              <a:t> The shape and size of the pot are a guide to its use</a:t>
            </a:r>
            <a:endParaRPr lang="el-GR" sz="3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951" y="2733675"/>
            <a:ext cx="6739467" cy="3790950"/>
          </a:xfrm>
          <a:prstGeom prst="rect">
            <a:avLst/>
          </a:prstGeom>
        </p:spPr>
      </p:pic>
    </p:spTree>
    <p:extLst>
      <p:ext uri="{BB962C8B-B14F-4D97-AF65-F5344CB8AC3E}">
        <p14:creationId xmlns:p14="http://schemas.microsoft.com/office/powerpoint/2010/main" val="727487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0"/>
                <a:lumOff val="100000"/>
              </a:schemeClr>
            </a:gs>
            <a:gs pos="0">
              <a:schemeClr val="accent3">
                <a:lumMod val="0"/>
                <a:lumOff val="100000"/>
              </a:schemeClr>
            </a:gs>
            <a:gs pos="100000">
              <a:schemeClr val="accent3">
                <a:lumMod val="100000"/>
              </a:schemeClr>
            </a:gs>
          </a:gsLst>
          <a:lin ang="27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730" y="441414"/>
            <a:ext cx="3760420" cy="6245136"/>
          </a:xfrm>
        </p:spPr>
        <p:txBody>
          <a:bodyPr>
            <a:normAutofit lnSpcReduction="10000"/>
          </a:bodyPr>
          <a:lstStyle/>
          <a:p>
            <a:pPr>
              <a:buFont typeface="Wingdings" panose="05000000000000000000" pitchFamily="2" charset="2"/>
              <a:buChar char="v"/>
            </a:pPr>
            <a:r>
              <a:rPr lang="en-US" sz="3200" dirty="0"/>
              <a:t> Many of the forms remained relatively constant</a:t>
            </a:r>
          </a:p>
          <a:p>
            <a:pPr>
              <a:buFont typeface="Wingdings" panose="05000000000000000000" pitchFamily="2" charset="2"/>
              <a:buChar char="v"/>
            </a:pPr>
            <a:r>
              <a:rPr lang="en-US" sz="3200" dirty="0"/>
              <a:t> Pots were decorated with scenes from daily life</a:t>
            </a:r>
          </a:p>
          <a:p>
            <a:pPr>
              <a:buFont typeface="Wingdings" panose="05000000000000000000" pitchFamily="2" charset="2"/>
              <a:buChar char="v"/>
            </a:pPr>
            <a:r>
              <a:rPr lang="en-US" sz="3200" dirty="0"/>
              <a:t> Sometimes these scenes reflected what the pot was used for</a:t>
            </a:r>
            <a:endParaRPr lang="el-GR" sz="3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1549" y="696957"/>
            <a:ext cx="7167563" cy="5734050"/>
          </a:xfrm>
          <a:prstGeom prst="rect">
            <a:avLst/>
          </a:prstGeom>
        </p:spPr>
      </p:pic>
    </p:spTree>
    <p:extLst>
      <p:ext uri="{BB962C8B-B14F-4D97-AF65-F5344CB8AC3E}">
        <p14:creationId xmlns:p14="http://schemas.microsoft.com/office/powerpoint/2010/main" val="1436777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0"/>
                <a:lumOff val="100000"/>
              </a:schemeClr>
            </a:gs>
            <a:gs pos="0">
              <a:schemeClr val="accent3">
                <a:lumMod val="0"/>
                <a:lumOff val="100000"/>
              </a:schemeClr>
            </a:gs>
            <a:gs pos="100000">
              <a:schemeClr val="accent3">
                <a:lumMod val="100000"/>
              </a:schemeClr>
            </a:gs>
          </a:gsLst>
          <a:lin ang="27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a:t>MATERIALS &amp; PRODUCTION</a:t>
            </a:r>
            <a:endParaRPr lang="el-GR" b="1" dirty="0"/>
          </a:p>
        </p:txBody>
      </p:sp>
      <p:sp>
        <p:nvSpPr>
          <p:cNvPr id="6" name="Content Placeholder 5"/>
          <p:cNvSpPr>
            <a:spLocks noGrp="1"/>
          </p:cNvSpPr>
          <p:nvPr>
            <p:ph idx="1"/>
          </p:nvPr>
        </p:nvSpPr>
        <p:spPr>
          <a:xfrm>
            <a:off x="304800" y="2324100"/>
            <a:ext cx="8770571" cy="4286250"/>
          </a:xfrm>
        </p:spPr>
        <p:txBody>
          <a:bodyPr>
            <a:normAutofit/>
          </a:bodyPr>
          <a:lstStyle/>
          <a:p>
            <a:pPr marL="0" indent="0">
              <a:buNone/>
            </a:pPr>
            <a:r>
              <a:rPr lang="en-US" sz="3200" u="sng" dirty="0"/>
              <a:t>The clay</a:t>
            </a:r>
          </a:p>
          <a:p>
            <a:pPr>
              <a:buFont typeface="Wingdings" panose="05000000000000000000" pitchFamily="2" charset="2"/>
              <a:buChar char="v"/>
            </a:pPr>
            <a:r>
              <a:rPr lang="en-US" sz="3200" dirty="0"/>
              <a:t> Inexpensive</a:t>
            </a:r>
          </a:p>
          <a:p>
            <a:pPr>
              <a:buFont typeface="Wingdings" panose="05000000000000000000" pitchFamily="2" charset="2"/>
              <a:buChar char="v"/>
            </a:pPr>
            <a:r>
              <a:rPr lang="en-US" sz="3200" dirty="0"/>
              <a:t> Readily available</a:t>
            </a:r>
          </a:p>
          <a:p>
            <a:pPr>
              <a:buFont typeface="Wingdings" panose="05000000000000000000" pitchFamily="2" charset="2"/>
              <a:buChar char="v"/>
            </a:pPr>
            <a:r>
              <a:rPr lang="en-US" sz="3200" dirty="0"/>
              <a:t> Easily worked</a:t>
            </a:r>
          </a:p>
          <a:p>
            <a:pPr>
              <a:buFont typeface="Wingdings" panose="05000000000000000000" pitchFamily="2" charset="2"/>
              <a:buChar char="v"/>
            </a:pPr>
            <a:r>
              <a:rPr lang="en-US" sz="3200" dirty="0"/>
              <a:t> Strong and waterproof</a:t>
            </a:r>
          </a:p>
          <a:p>
            <a:pPr>
              <a:buFont typeface="Wingdings" panose="05000000000000000000" pitchFamily="2" charset="2"/>
              <a:buChar char="v"/>
            </a:pPr>
            <a:r>
              <a:rPr lang="en-US" sz="3200" dirty="0"/>
              <a:t> Ideal material for containers of all sorts</a:t>
            </a:r>
            <a:endParaRPr lang="el-GR" sz="3200" dirty="0"/>
          </a:p>
        </p:txBody>
      </p:sp>
      <p:pic>
        <p:nvPicPr>
          <p:cNvPr id="4098" name="Picture 2" descr="http://thevillagepotters.com/wp-content/uploads/2012/04/cat-hands-on-clay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8786" y="2324100"/>
            <a:ext cx="4462604" cy="2476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8884871" y="4495800"/>
            <a:ext cx="2819400" cy="2114550"/>
          </a:xfrm>
          <a:prstGeom prst="rect">
            <a:avLst/>
          </a:prstGeom>
        </p:spPr>
      </p:pic>
    </p:spTree>
    <p:extLst>
      <p:ext uri="{BB962C8B-B14F-4D97-AF65-F5344CB8AC3E}">
        <p14:creationId xmlns:p14="http://schemas.microsoft.com/office/powerpoint/2010/main" val="98697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WORKING</a:t>
            </a:r>
            <a:br>
              <a:rPr lang="en-US" b="1" dirty="0"/>
            </a:br>
            <a:r>
              <a:rPr lang="en-US" b="1" dirty="0"/>
              <a:t>WITH CLAY</a:t>
            </a:r>
            <a:endParaRPr lang="el-GR" b="1" dirty="0"/>
          </a:p>
        </p:txBody>
      </p:sp>
      <p:sp>
        <p:nvSpPr>
          <p:cNvPr id="3" name="Content Placeholder 2"/>
          <p:cNvSpPr>
            <a:spLocks noGrp="1"/>
          </p:cNvSpPr>
          <p:nvPr>
            <p:ph idx="1"/>
          </p:nvPr>
        </p:nvSpPr>
        <p:spPr>
          <a:xfrm>
            <a:off x="190500" y="2438400"/>
            <a:ext cx="6903671" cy="4419600"/>
          </a:xfrm>
        </p:spPr>
        <p:txBody>
          <a:bodyPr>
            <a:normAutofit lnSpcReduction="10000"/>
          </a:bodyPr>
          <a:lstStyle/>
          <a:p>
            <a:pPr>
              <a:buFont typeface="Wingdings" panose="05000000000000000000" pitchFamily="2" charset="2"/>
              <a:buChar char="v"/>
            </a:pPr>
            <a:r>
              <a:rPr lang="en-US" sz="3200" dirty="0"/>
              <a:t> The clay is placed on a wheel, the potter forms it into the desired shapes</a:t>
            </a:r>
          </a:p>
          <a:p>
            <a:pPr>
              <a:buFont typeface="Wingdings" panose="05000000000000000000" pitchFamily="2" charset="2"/>
              <a:buChar char="v"/>
            </a:pPr>
            <a:r>
              <a:rPr lang="en-US" sz="3200" dirty="0"/>
              <a:t> Large pots are made in sections: foot, lower and upper body, neck, handles</a:t>
            </a:r>
          </a:p>
          <a:p>
            <a:pPr>
              <a:buFont typeface="Wingdings" panose="05000000000000000000" pitchFamily="2" charset="2"/>
              <a:buChar char="v"/>
            </a:pPr>
            <a:r>
              <a:rPr lang="en-US" sz="3200" dirty="0"/>
              <a:t> Sections are glued together with a thin layer of clay</a:t>
            </a:r>
          </a:p>
          <a:p>
            <a:pPr>
              <a:buFont typeface="Wingdings" panose="05000000000000000000" pitchFamily="2" charset="2"/>
              <a:buChar char="v"/>
            </a:pPr>
            <a:r>
              <a:rPr lang="en-US" sz="3200" dirty="0"/>
              <a:t> The piece is then put back on the wheel to smooth it</a:t>
            </a:r>
            <a:endParaRPr lang="el-GR" sz="3200" dirty="0"/>
          </a:p>
        </p:txBody>
      </p:sp>
      <p:pic>
        <p:nvPicPr>
          <p:cNvPr id="4" name="Picture 3"/>
          <p:cNvPicPr>
            <a:picLocks noChangeAspect="1"/>
          </p:cNvPicPr>
          <p:nvPr/>
        </p:nvPicPr>
        <p:blipFill>
          <a:blip r:embed="rId3"/>
          <a:stretch>
            <a:fillRect/>
          </a:stretch>
        </p:blipFill>
        <p:spPr>
          <a:xfrm>
            <a:off x="7541238" y="2293947"/>
            <a:ext cx="3748458" cy="4392603"/>
          </a:xfrm>
          <a:prstGeom prst="rect">
            <a:avLst/>
          </a:prstGeom>
        </p:spPr>
      </p:pic>
    </p:spTree>
    <p:extLst>
      <p:ext uri="{BB962C8B-B14F-4D97-AF65-F5344CB8AC3E}">
        <p14:creationId xmlns:p14="http://schemas.microsoft.com/office/powerpoint/2010/main" val="3075589651"/>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ppt/theme/theme2.xml><?xml version="1.0" encoding="utf-8"?>
<a:theme xmlns:a="http://schemas.openxmlformats.org/drawingml/2006/main" name="1_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525</TotalTime>
  <Words>1128</Words>
  <Application>Microsoft Office PowerPoint</Application>
  <PresentationFormat>Widescreen</PresentationFormat>
  <Paragraphs>48</Paragraphs>
  <Slides>7</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Aptos</vt:lpstr>
      <vt:lpstr>Calibri</vt:lpstr>
      <vt:lpstr>Century Schoolbook</vt:lpstr>
      <vt:lpstr>Corbel</vt:lpstr>
      <vt:lpstr>Wingdings</vt:lpstr>
      <vt:lpstr>Feathered</vt:lpstr>
      <vt:lpstr>1_Feathered</vt:lpstr>
      <vt:lpstr>GREEK CRAFTS POTTERY Αn original  presentation prepared by the HELLENIC CULTURE CENTRE VIP Project EU 9</vt:lpstr>
      <vt:lpstr>THE IMPORTANCE OF POTTERY</vt:lpstr>
      <vt:lpstr>PowerPoint Presentation</vt:lpstr>
      <vt:lpstr>SHAPES &amp; SIZES</vt:lpstr>
      <vt:lpstr>PowerPoint Presentation</vt:lpstr>
      <vt:lpstr>MATERIALS &amp; PRODUCTION</vt:lpstr>
      <vt:lpstr>WORKING WITH CLAY</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GREEK POTTERY</dc:title>
  <dc:creator>HCC-1</dc:creator>
  <cp:lastModifiedBy>Ifigenia Georgiadou</cp:lastModifiedBy>
  <cp:revision>55</cp:revision>
  <dcterms:created xsi:type="dcterms:W3CDTF">2016-06-29T12:58:32Z</dcterms:created>
  <dcterms:modified xsi:type="dcterms:W3CDTF">2025-02-22T23:29:25Z</dcterms:modified>
</cp:coreProperties>
</file>