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63" r:id="rId3"/>
    <p:sldId id="259" r:id="rId4"/>
    <p:sldId id="260" r:id="rId5"/>
    <p:sldId id="265" r:id="rId6"/>
    <p:sldId id="261" r:id="rId7"/>
    <p:sldId id="262" r:id="rId8"/>
    <p:sldId id="258" r:id="rId9"/>
  </p:sldIdLst>
  <p:sldSz cx="12192000" cy="6858000"/>
  <p:notesSz cx="6797675" cy="99266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D59C"/>
    <a:srgbClr val="65B4C0"/>
    <a:srgbClr val="617B98"/>
    <a:srgbClr val="A0DA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145" autoAdjust="0"/>
  </p:normalViewPr>
  <p:slideViewPr>
    <p:cSldViewPr snapToGrid="0" showGuides="1">
      <p:cViewPr varScale="1">
        <p:scale>
          <a:sx n="45" d="100"/>
          <a:sy n="45" d="100"/>
        </p:scale>
        <p:origin x="1445"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496D74C-0283-472F-B96C-F43A48D556F6}" type="datetimeFigureOut">
              <a:rPr lang="el-GR" smtClean="0"/>
              <a:t>23/2/2025</a:t>
            </a:fld>
            <a:endParaRPr lang="el-GR"/>
          </a:p>
        </p:txBody>
      </p:sp>
      <p:sp>
        <p:nvSpPr>
          <p:cNvPr id="4" name="Θέση υποσέλιδου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B4BBF93-FEB7-43A3-BE3C-30C948FD70B9}" type="slidenum">
              <a:rPr lang="el-GR" smtClean="0"/>
              <a:t>‹#›</a:t>
            </a:fld>
            <a:endParaRPr lang="el-GR"/>
          </a:p>
        </p:txBody>
      </p:sp>
    </p:spTree>
    <p:extLst>
      <p:ext uri="{BB962C8B-B14F-4D97-AF65-F5344CB8AC3E}">
        <p14:creationId xmlns:p14="http://schemas.microsoft.com/office/powerpoint/2010/main" val="150172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B3B45F2-D8BA-488A-960F-38303576D81D}" type="datetimeFigureOut">
              <a:rPr lang="el-GR" smtClean="0"/>
              <a:t>23/2/2025</a:t>
            </a:fld>
            <a:endParaRPr lang="el-G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1609369-7FB2-43A2-AB37-2013A8FAED57}" type="slidenum">
              <a:rPr lang="el-GR" smtClean="0"/>
              <a:t>‹#›</a:t>
            </a:fld>
            <a:endParaRPr lang="el-GR"/>
          </a:p>
        </p:txBody>
      </p:sp>
    </p:spTree>
    <p:extLst>
      <p:ext uri="{BB962C8B-B14F-4D97-AF65-F5344CB8AC3E}">
        <p14:creationId xmlns:p14="http://schemas.microsoft.com/office/powerpoint/2010/main" val="2381583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609369-7FB2-43A2-AB37-2013A8FAED57}" type="slidenum">
              <a:rPr lang="el-GR" smtClean="0"/>
              <a:t>1</a:t>
            </a:fld>
            <a:endParaRPr lang="el-GR"/>
          </a:p>
        </p:txBody>
      </p:sp>
    </p:spTree>
    <p:extLst>
      <p:ext uri="{BB962C8B-B14F-4D97-AF65-F5344CB8AC3E}">
        <p14:creationId xmlns:p14="http://schemas.microsoft.com/office/powerpoint/2010/main" val="2746674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The volcanic eruption formed a soil of unique texture which includes lava, volcanic ash and light stone. That special composition gives birth to grapes of distinctive flavour-profile, hosts low-yield vines and works as a natural shield from diseases. The vineyard in Santorini is self-rooted as it was never affected by the </a:t>
            </a:r>
            <a:r>
              <a:rPr lang="en-GB" sz="1200" kern="1200" dirty="0" err="1">
                <a:solidFill>
                  <a:schemeClr val="tx1"/>
                </a:solidFill>
                <a:effectLst/>
                <a:latin typeface="+mn-lt"/>
                <a:ea typeface="+mn-ea"/>
                <a:cs typeface="+mn-cs"/>
              </a:rPr>
              <a:t>phylloxera</a:t>
            </a:r>
            <a:r>
              <a:rPr lang="en-GB" sz="1200" kern="1200" dirty="0">
                <a:solidFill>
                  <a:schemeClr val="tx1"/>
                </a:solidFill>
                <a:effectLst/>
                <a:latin typeface="+mn-lt"/>
                <a:ea typeface="+mn-ea"/>
                <a:cs typeface="+mn-cs"/>
              </a:rPr>
              <a:t>, thanks to the lack of clay in the soil.</a:t>
            </a:r>
            <a:endParaRPr lang="el-G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The dry land and the volcanic soil of Santorini give a great taste to all the agricultural products of the island. On this dark and dry land, one wouldn't expect anything to grow, but some special crops are fruitful. The earthquake was catastrophic for Santorini, but it was the salvation of the vineyards, tomatoes and the split pea cultivations.</a:t>
            </a:r>
            <a:endParaRPr lang="el-G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soil of volcanic origin has a minimum amount of organic matter and is poor in nutrients. </a:t>
            </a:r>
            <a:endParaRPr lang="el-G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Pumice traps humidity during night time and early morning hours. It functions as a water tank, firstly by storing water and then by distributing the necessary amount of water to the vineyards.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particular hot and dry climate of the island in combination with the volcanic soil prevents the development of diseases. For instance, </a:t>
            </a:r>
            <a:r>
              <a:rPr lang="en-GB" sz="1200" kern="1200" dirty="0" err="1">
                <a:solidFill>
                  <a:schemeClr val="tx1"/>
                </a:solidFill>
                <a:effectLst/>
                <a:latin typeface="+mn-lt"/>
                <a:ea typeface="+mn-ea"/>
                <a:cs typeface="+mn-cs"/>
              </a:rPr>
              <a:t>phylloxera</a:t>
            </a:r>
            <a:r>
              <a:rPr lang="en-GB" sz="1200" kern="1200" dirty="0">
                <a:solidFill>
                  <a:schemeClr val="tx1"/>
                </a:solidFill>
                <a:effectLst/>
                <a:latin typeface="+mn-lt"/>
                <a:ea typeface="+mn-ea"/>
                <a:cs typeface="+mn-cs"/>
              </a:rPr>
              <a:t>, an insect that plagues all vineyards on the planet, failed to survive in the climate of Santorini.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It is rich in ash, sulphur, porcelain and iron.</a:t>
            </a:r>
            <a:endParaRPr lang="el-G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Despite these advantages, the growing conditions of Santorini are made more difficult because of the lack of rain, with an average of only 400mm per year. The rains fall mostly in the winter and seeps through the porous soil and rock, gathering deep into the earth, where it remains until the summer’s heat draws it near the surface to nourish the vines. The only other source of water available comes in the form of sea fog that envelops the island at night due to the reaction of the active volcano with the surrounding sea.</a:t>
            </a:r>
            <a:endParaRPr lang="el-GR" dirty="0"/>
          </a:p>
        </p:txBody>
      </p:sp>
      <p:sp>
        <p:nvSpPr>
          <p:cNvPr id="4" name="Slide Number Placeholder 3"/>
          <p:cNvSpPr>
            <a:spLocks noGrp="1"/>
          </p:cNvSpPr>
          <p:nvPr>
            <p:ph type="sldNum" sz="quarter" idx="10"/>
          </p:nvPr>
        </p:nvSpPr>
        <p:spPr/>
        <p:txBody>
          <a:bodyPr/>
          <a:lstStyle/>
          <a:p>
            <a:fld id="{81609369-7FB2-43A2-AB37-2013A8FAED57}" type="slidenum">
              <a:rPr lang="el-GR" smtClean="0"/>
              <a:t>2</a:t>
            </a:fld>
            <a:endParaRPr lang="el-GR"/>
          </a:p>
        </p:txBody>
      </p:sp>
    </p:spTree>
    <p:extLst>
      <p:ext uri="{BB962C8B-B14F-4D97-AF65-F5344CB8AC3E}">
        <p14:creationId xmlns:p14="http://schemas.microsoft.com/office/powerpoint/2010/main" val="3974976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caper bush is a low-maintenance plant that does not like to grow in fields, near cities or in good soil. With something of the briny taste of the sea, it grows on the rocky slopes of the Santorini caldera and near the dry-stone walls built by farmers to contain soil erosion. The buds and leaves are collected from late June through end-August, stored in jars with brine and used in salads or tangy sauces. In </a:t>
            </a:r>
            <a:r>
              <a:rPr lang="en-GB" sz="1200" kern="1200" dirty="0" err="1">
                <a:solidFill>
                  <a:schemeClr val="tx1"/>
                </a:solidFill>
                <a:effectLst/>
                <a:latin typeface="+mn-lt"/>
                <a:ea typeface="+mn-ea"/>
                <a:cs typeface="+mn-cs"/>
              </a:rPr>
              <a:t>Santorini’s</a:t>
            </a:r>
            <a:r>
              <a:rPr lang="en-GB" sz="1200" kern="1200" dirty="0">
                <a:solidFill>
                  <a:schemeClr val="tx1"/>
                </a:solidFill>
                <a:effectLst/>
                <a:latin typeface="+mn-lt"/>
                <a:ea typeface="+mn-ea"/>
                <a:cs typeface="+mn-cs"/>
              </a:rPr>
              <a:t> traditional cuisine, they are also used in fava dip, giving it a nice tart flavour, and are served along with crunchy, fried fava balls.</a:t>
            </a:r>
            <a:endParaRPr lang="el-G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availability of capers is similarly limited. The caper plant is not cultivated, but can be found only in the wild, sprouting atop the island’s craggy rocks and other unlikely places. It is said that ants carry its seeds to their winter nests so that, a year later, a new caper bush springs up. Farmers and household cooks take to the rocky expanses at the end of April to collect the buds and any leaves.</a:t>
            </a:r>
            <a:endParaRPr lang="el-G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Their limited production and </a:t>
            </a:r>
            <a:r>
              <a:rPr lang="en-GB" sz="1200" kern="1200" dirty="0" err="1">
                <a:solidFill>
                  <a:schemeClr val="tx1"/>
                </a:solidFill>
                <a:effectLst/>
                <a:latin typeface="+mn-lt"/>
                <a:ea typeface="+mn-ea"/>
                <a:cs typeface="+mn-cs"/>
              </a:rPr>
              <a:t>labor-intensive</a:t>
            </a:r>
            <a:r>
              <a:rPr lang="en-GB" sz="1200" kern="1200" dirty="0">
                <a:solidFill>
                  <a:schemeClr val="tx1"/>
                </a:solidFill>
                <a:effectLst/>
                <a:latin typeface="+mn-lt"/>
                <a:ea typeface="+mn-ea"/>
                <a:cs typeface="+mn-cs"/>
              </a:rPr>
              <a:t> harvest make them an expensive delicacy, but the </a:t>
            </a:r>
            <a:r>
              <a:rPr lang="en-GB" sz="1200" kern="1200" dirty="0" err="1">
                <a:solidFill>
                  <a:schemeClr val="tx1"/>
                </a:solidFill>
                <a:effectLst/>
                <a:latin typeface="+mn-lt"/>
                <a:ea typeface="+mn-ea"/>
                <a:cs typeface="+mn-cs"/>
              </a:rPr>
              <a:t>flavor</a:t>
            </a:r>
            <a:r>
              <a:rPr lang="en-GB" sz="1200" kern="1200" dirty="0">
                <a:solidFill>
                  <a:schemeClr val="tx1"/>
                </a:solidFill>
                <a:effectLst/>
                <a:latin typeface="+mn-lt"/>
                <a:ea typeface="+mn-ea"/>
                <a:cs typeface="+mn-cs"/>
              </a:rPr>
              <a:t> is out of this world. Even though it is a naturally briny product, it is said that the best capers grow on the hills, not by the sea. The entire plant is edible, from the small buds to the leaves and shoots. Pickled, baked with vegetables or sprinkled over a dollop of pureed split peas, they offer an interesting, crunchy texture to any dish and act as a condiment that lends food a pleasantly sea-bitter taste.</a:t>
            </a:r>
            <a:endParaRPr lang="el-G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Capers are a rich source of calcium, potassium, magnesium, sodium and zinc, as well as flavonoids. They have been considered to have healing powers since antiquity. Also a mild diuretic, they are used to combat water retention and, possibly because of their anti-inflammatory properties, as a painkiller. The plant is also attributed with antioxidant qualities.</a:t>
            </a:r>
            <a:endParaRPr lang="el-GR" sz="1200" kern="1200" dirty="0">
              <a:solidFill>
                <a:schemeClr val="tx1"/>
              </a:solidFill>
              <a:effectLst/>
              <a:latin typeface="+mn-lt"/>
              <a:ea typeface="+mn-ea"/>
              <a:cs typeface="+mn-cs"/>
            </a:endParaRPr>
          </a:p>
          <a:p>
            <a:endParaRPr lang="el-GR" dirty="0"/>
          </a:p>
        </p:txBody>
      </p:sp>
      <p:sp>
        <p:nvSpPr>
          <p:cNvPr id="4" name="Slide Number Placeholder 3"/>
          <p:cNvSpPr>
            <a:spLocks noGrp="1"/>
          </p:cNvSpPr>
          <p:nvPr>
            <p:ph type="sldNum" sz="quarter" idx="10"/>
          </p:nvPr>
        </p:nvSpPr>
        <p:spPr/>
        <p:txBody>
          <a:bodyPr/>
          <a:lstStyle/>
          <a:p>
            <a:fld id="{81609369-7FB2-43A2-AB37-2013A8FAED57}" type="slidenum">
              <a:rPr lang="el-GR" smtClean="0"/>
              <a:t>3</a:t>
            </a:fld>
            <a:endParaRPr lang="el-GR"/>
          </a:p>
        </p:txBody>
      </p:sp>
    </p:spTree>
    <p:extLst>
      <p:ext uri="{BB962C8B-B14F-4D97-AF65-F5344CB8AC3E}">
        <p14:creationId xmlns:p14="http://schemas.microsoft.com/office/powerpoint/2010/main" val="1586320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scientific name for this unique tomato is </a:t>
            </a:r>
            <a:r>
              <a:rPr lang="en-GB" sz="1200" kern="1200" dirty="0" err="1">
                <a:solidFill>
                  <a:schemeClr val="tx1"/>
                </a:solidFill>
                <a:effectLst/>
                <a:latin typeface="+mn-lt"/>
                <a:ea typeface="+mn-ea"/>
                <a:cs typeface="+mn-cs"/>
              </a:rPr>
              <a:t>Lycopersicon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esculentum</a:t>
            </a:r>
            <a:r>
              <a:rPr lang="en-GB" sz="1200" kern="1200" dirty="0">
                <a:solidFill>
                  <a:schemeClr val="tx1"/>
                </a:solidFill>
                <a:effectLst/>
                <a:latin typeface="+mn-lt"/>
                <a:ea typeface="+mn-ea"/>
                <a:cs typeface="+mn-cs"/>
              </a:rPr>
              <a:t>, of the </a:t>
            </a:r>
            <a:r>
              <a:rPr lang="en-GB" sz="1200" kern="1200" dirty="0" err="1">
                <a:solidFill>
                  <a:schemeClr val="tx1"/>
                </a:solidFill>
                <a:effectLst/>
                <a:latin typeface="+mn-lt"/>
                <a:ea typeface="+mn-ea"/>
                <a:cs typeface="+mn-cs"/>
              </a:rPr>
              <a:t>Solenaceae</a:t>
            </a:r>
            <a:r>
              <a:rPr lang="en-GB" sz="1200" kern="1200" dirty="0">
                <a:solidFill>
                  <a:schemeClr val="tx1"/>
                </a:solidFill>
                <a:effectLst/>
                <a:latin typeface="+mn-lt"/>
                <a:ea typeface="+mn-ea"/>
                <a:cs typeface="+mn-cs"/>
              </a:rPr>
              <a:t> family. It is a landrace, meaning that it is grown only on Santorini. It may be small in size – the average weight being at just 20 grams – but it is miraculous. It has a deep red </a:t>
            </a:r>
            <a:r>
              <a:rPr lang="en-GB" sz="1200" kern="1200" dirty="0" err="1">
                <a:solidFill>
                  <a:schemeClr val="tx1"/>
                </a:solidFill>
                <a:effectLst/>
                <a:latin typeface="+mn-lt"/>
                <a:ea typeface="+mn-ea"/>
                <a:cs typeface="+mn-cs"/>
              </a:rPr>
              <a:t>color</a:t>
            </a:r>
            <a:r>
              <a:rPr lang="en-GB" sz="1200" kern="1200" dirty="0">
                <a:solidFill>
                  <a:schemeClr val="tx1"/>
                </a:solidFill>
                <a:effectLst/>
                <a:latin typeface="+mn-lt"/>
                <a:ea typeface="+mn-ea"/>
                <a:cs typeface="+mn-cs"/>
              </a:rPr>
              <a:t>, a thick skin with clear vertical lines, compact flesh that does not contain a lot of water and many seeds. The </a:t>
            </a:r>
            <a:r>
              <a:rPr lang="en-GB" sz="1200" kern="1200" dirty="0" err="1">
                <a:solidFill>
                  <a:schemeClr val="tx1"/>
                </a:solidFill>
                <a:effectLst/>
                <a:latin typeface="+mn-lt"/>
                <a:ea typeface="+mn-ea"/>
                <a:cs typeface="+mn-cs"/>
              </a:rPr>
              <a:t>flavor</a:t>
            </a:r>
            <a:r>
              <a:rPr lang="en-GB" sz="1200" kern="1200" dirty="0">
                <a:solidFill>
                  <a:schemeClr val="tx1"/>
                </a:solidFill>
                <a:effectLst/>
                <a:latin typeface="+mn-lt"/>
                <a:ea typeface="+mn-ea"/>
                <a:cs typeface="+mn-cs"/>
              </a:rPr>
              <a:t> is very sweet with strong acidity. It is also rich in inverted sugars (glucose-fructose) and aromatic oils. Its Protected Designation of Origin means that it can only be grown on Santorini, </a:t>
            </a:r>
            <a:r>
              <a:rPr lang="en-GB" sz="1200" kern="1200" dirty="0" err="1">
                <a:solidFill>
                  <a:schemeClr val="tx1"/>
                </a:solidFill>
                <a:effectLst/>
                <a:latin typeface="+mn-lt"/>
                <a:ea typeface="+mn-ea"/>
                <a:cs typeface="+mn-cs"/>
              </a:rPr>
              <a:t>Thirasia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Palia</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Nea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Kameni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Aspronisi</a:t>
            </a:r>
            <a:r>
              <a:rPr lang="en-GB" sz="1200" kern="1200" dirty="0">
                <a:solidFill>
                  <a:schemeClr val="tx1"/>
                </a:solidFill>
                <a:effectLst/>
                <a:latin typeface="+mn-lt"/>
                <a:ea typeface="+mn-ea"/>
                <a:cs typeface="+mn-cs"/>
              </a:rPr>
              <a:t>, Christiana and </a:t>
            </a:r>
            <a:r>
              <a:rPr lang="en-GB" sz="1200" kern="1200" dirty="0" err="1">
                <a:solidFill>
                  <a:schemeClr val="tx1"/>
                </a:solidFill>
                <a:effectLst/>
                <a:latin typeface="+mn-lt"/>
                <a:ea typeface="+mn-ea"/>
                <a:cs typeface="+mn-cs"/>
              </a:rPr>
              <a:t>Askania</a:t>
            </a:r>
            <a:r>
              <a:rPr lang="en-GB" sz="1200" kern="1200" dirty="0">
                <a:solidFill>
                  <a:schemeClr val="tx1"/>
                </a:solidFill>
                <a:effectLst/>
                <a:latin typeface="+mn-lt"/>
                <a:ea typeface="+mn-ea"/>
                <a:cs typeface="+mn-cs"/>
              </a:rPr>
              <a:t> – that is the islets off the main island’s coast.</a:t>
            </a:r>
            <a:endParaRPr lang="el-G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tomatoes would be collected in wicker baskets in late June.</a:t>
            </a:r>
            <a:endParaRPr lang="el-G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seeds were treasured like a talisman, to be replanted nine months later, while the juice was boiled in great metal pots. In July, the flat roofs of houses would turn from white to red, as north-facing wooden racks were filled tomato juice left to dry in the sun. Day by day, with the hot Cycladic sun beating down on the terraces, the juice would thicken as the water evaporated.</a:t>
            </a:r>
            <a:endParaRPr lang="el-G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the past, households would only grow as much as they needed to see them through the year. Gradually, however, the locals began to discover the commercial value of their tomatoes and set up small processing units, the island’s first canneries, where the fruit would be passed through makeshift sieves and the condensed tomato juice poured into cans, one jug at a time. Today, 60 hectares of cherry tomatoes are cultivated across the island, yielding 300 tons destined for the new facilities of the Santo Wines Cooperative, the last surviving processing unit on the island. It takes about 3-4 kilograms of fresh fruit to produce one kilo of triple-concentration tomato paste of the type originally made by the locals. Other than paste, juices with varying degrees of concentration and whole, canned tomatoes, the unit also produces a tomato and </a:t>
            </a:r>
            <a:r>
              <a:rPr lang="en-GB" sz="1200" kern="1200" dirty="0" err="1">
                <a:solidFill>
                  <a:schemeClr val="tx1"/>
                </a:solidFill>
                <a:effectLst/>
                <a:latin typeface="+mn-lt"/>
                <a:ea typeface="+mn-ea"/>
                <a:cs typeface="+mn-cs"/>
              </a:rPr>
              <a:t>Vinsanto</a:t>
            </a:r>
            <a:r>
              <a:rPr lang="en-GB" sz="1200" kern="1200" dirty="0">
                <a:solidFill>
                  <a:schemeClr val="tx1"/>
                </a:solidFill>
                <a:effectLst/>
                <a:latin typeface="+mn-lt"/>
                <a:ea typeface="+mn-ea"/>
                <a:cs typeface="+mn-cs"/>
              </a:rPr>
              <a:t> wine sauce, sun-dried tomatoes and sundry jars and tins of a product that is now exported around the world.</a:t>
            </a:r>
            <a:endParaRPr lang="el-G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same casual approach was adopted to make the tomato fritters that are still served at almost every </a:t>
            </a:r>
            <a:r>
              <a:rPr lang="en-GB" sz="1200" kern="1200" dirty="0" err="1">
                <a:solidFill>
                  <a:schemeClr val="tx1"/>
                </a:solidFill>
                <a:effectLst/>
                <a:latin typeface="+mn-lt"/>
                <a:ea typeface="+mn-ea"/>
                <a:cs typeface="+mn-cs"/>
              </a:rPr>
              <a:t>taverna</a:t>
            </a:r>
            <a:r>
              <a:rPr lang="en-GB" sz="1200" kern="1200" dirty="0">
                <a:solidFill>
                  <a:schemeClr val="tx1"/>
                </a:solidFill>
                <a:effectLst/>
                <a:latin typeface="+mn-lt"/>
                <a:ea typeface="+mn-ea"/>
                <a:cs typeface="+mn-cs"/>
              </a:rPr>
              <a:t> on the island, with the tomato being grated and mixed with all sorts of garden greens such as chard, leeks and onions, along with a few teaspoons of flour to bring it all together. Any tomatoes that remained at the end of July and were still fleshy would be threaded on a string and left to dry in the sun. Once they were well dehydrated, they would be stored in the cool of the </a:t>
            </a:r>
            <a:r>
              <a:rPr lang="en-GB" sz="1200" kern="1200" dirty="0" err="1">
                <a:solidFill>
                  <a:schemeClr val="tx1"/>
                </a:solidFill>
                <a:effectLst/>
                <a:latin typeface="+mn-lt"/>
                <a:ea typeface="+mn-ea"/>
                <a:cs typeface="+mn-cs"/>
              </a:rPr>
              <a:t>canava</a:t>
            </a:r>
            <a:r>
              <a:rPr lang="en-GB" sz="1200" kern="1200" dirty="0">
                <a:solidFill>
                  <a:schemeClr val="tx1"/>
                </a:solidFill>
                <a:effectLst/>
                <a:latin typeface="+mn-lt"/>
                <a:ea typeface="+mn-ea"/>
                <a:cs typeface="+mn-cs"/>
              </a:rPr>
              <a:t>, the storage area dug into the rock. These would later be used to make rice dishes or to add some </a:t>
            </a:r>
            <a:r>
              <a:rPr lang="en-GB" sz="1200" kern="1200" dirty="0" err="1">
                <a:solidFill>
                  <a:schemeClr val="tx1"/>
                </a:solidFill>
                <a:effectLst/>
                <a:latin typeface="+mn-lt"/>
                <a:ea typeface="+mn-ea"/>
                <a:cs typeface="+mn-cs"/>
              </a:rPr>
              <a:t>flavor</a:t>
            </a:r>
            <a:r>
              <a:rPr lang="en-GB" sz="1200" kern="1200" dirty="0">
                <a:solidFill>
                  <a:schemeClr val="tx1"/>
                </a:solidFill>
                <a:effectLst/>
                <a:latin typeface="+mn-lt"/>
                <a:ea typeface="+mn-ea"/>
                <a:cs typeface="+mn-cs"/>
              </a:rPr>
              <a:t> to simple vegetable stews.</a:t>
            </a:r>
            <a:endParaRPr lang="el-G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seeds first made it to Santorini through the Suez Canal in the mid-19th century. It is said that when the ships of Santorini docked there for supplies, the sailors would eat Egypt’s famed cherry tomatoes and bring seeds back. As a plant, it adapted well to </a:t>
            </a:r>
            <a:r>
              <a:rPr lang="en-GB" sz="1200" kern="1200" dirty="0" err="1">
                <a:solidFill>
                  <a:schemeClr val="tx1"/>
                </a:solidFill>
                <a:effectLst/>
                <a:latin typeface="+mn-lt"/>
                <a:ea typeface="+mn-ea"/>
                <a:cs typeface="+mn-cs"/>
              </a:rPr>
              <a:t>Santorini’s</a:t>
            </a:r>
            <a:r>
              <a:rPr lang="en-GB" sz="1200" kern="1200" dirty="0">
                <a:solidFill>
                  <a:schemeClr val="tx1"/>
                </a:solidFill>
                <a:effectLst/>
                <a:latin typeface="+mn-lt"/>
                <a:ea typeface="+mn-ea"/>
                <a:cs typeface="+mn-cs"/>
              </a:rPr>
              <a:t> particular climate of little rainfall, strong northerly winds and an abundance of sunshine (estimated at an average of more than 200 days a year). And it is the volcanic soil, with all its “difficulties” that ultimately imbued it with its special characteristics and sweetness.</a:t>
            </a:r>
            <a:endParaRPr lang="el-G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Santorini cherry tomato has the highest lycopene content among other tomato varieties, a phytochemical substance with major antioxidant properties, which, according to the latest studies from the University of Cambridge, lowers the chances of heart disease and helps prevent cancer.</a:t>
            </a:r>
            <a:endParaRPr lang="el-GR" sz="1200" kern="1200" dirty="0">
              <a:solidFill>
                <a:schemeClr val="tx1"/>
              </a:solidFill>
              <a:effectLst/>
              <a:latin typeface="+mn-lt"/>
              <a:ea typeface="+mn-ea"/>
              <a:cs typeface="+mn-cs"/>
            </a:endParaRPr>
          </a:p>
          <a:p>
            <a:endParaRPr lang="el-GR" dirty="0"/>
          </a:p>
        </p:txBody>
      </p:sp>
      <p:sp>
        <p:nvSpPr>
          <p:cNvPr id="4" name="Slide Number Placeholder 3"/>
          <p:cNvSpPr>
            <a:spLocks noGrp="1"/>
          </p:cNvSpPr>
          <p:nvPr>
            <p:ph type="sldNum" sz="quarter" idx="10"/>
          </p:nvPr>
        </p:nvSpPr>
        <p:spPr/>
        <p:txBody>
          <a:bodyPr/>
          <a:lstStyle/>
          <a:p>
            <a:fld id="{81609369-7FB2-43A2-AB37-2013A8FAED57}" type="slidenum">
              <a:rPr lang="el-GR" smtClean="0"/>
              <a:t>4</a:t>
            </a:fld>
            <a:endParaRPr lang="el-GR"/>
          </a:p>
        </p:txBody>
      </p:sp>
    </p:spTree>
    <p:extLst>
      <p:ext uri="{BB962C8B-B14F-4D97-AF65-F5344CB8AC3E}">
        <p14:creationId xmlns:p14="http://schemas.microsoft.com/office/powerpoint/2010/main" val="3439408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Santorini is famous for its vine tomatoes, which years ago used to be exported abroad in large quantities. They were so popular, that thirteen tomato paste/canned factories had opened in Odessa, of which only one is still active. The elderly say that due to the stupendous tomato and wine exports, the communication between Santorini and Odessa was once better than the one between Santorini and </a:t>
            </a:r>
            <a:r>
              <a:rPr lang="en-GB" sz="1200" kern="1200" dirty="0" err="1">
                <a:solidFill>
                  <a:schemeClr val="tx1"/>
                </a:solidFill>
                <a:effectLst/>
                <a:latin typeface="+mn-lt"/>
                <a:ea typeface="+mn-ea"/>
                <a:cs typeface="+mn-cs"/>
              </a:rPr>
              <a:t>Pireus</a:t>
            </a:r>
            <a:r>
              <a:rPr lang="en-GB" sz="1200" kern="1200" dirty="0">
                <a:solidFill>
                  <a:schemeClr val="tx1"/>
                </a:solidFill>
                <a:effectLst/>
                <a:latin typeface="+mn-lt"/>
                <a:ea typeface="+mn-ea"/>
                <a:cs typeface="+mn-cs"/>
              </a:rPr>
              <a:t> in Athens. </a:t>
            </a:r>
            <a:endParaRPr lang="el-G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was said that the tomato surplus was thrown in the sea, which turned red. The people of </a:t>
            </a:r>
            <a:r>
              <a:rPr lang="en-GB" sz="1200" kern="1200" dirty="0" err="1">
                <a:solidFill>
                  <a:schemeClr val="tx1"/>
                </a:solidFill>
                <a:effectLst/>
                <a:latin typeface="+mn-lt"/>
                <a:ea typeface="+mn-ea"/>
                <a:cs typeface="+mn-cs"/>
              </a:rPr>
              <a:t>Anafi</a:t>
            </a:r>
            <a:r>
              <a:rPr lang="en-GB" sz="1200" kern="1200" dirty="0">
                <a:solidFill>
                  <a:schemeClr val="tx1"/>
                </a:solidFill>
                <a:effectLst/>
                <a:latin typeface="+mn-lt"/>
                <a:ea typeface="+mn-ea"/>
                <a:cs typeface="+mn-cs"/>
              </a:rPr>
              <a:t> used to find tomatoes on the beaches of their island. </a:t>
            </a:r>
            <a:r>
              <a:rPr lang="en-GB" sz="1200" kern="1200" dirty="0" err="1">
                <a:solidFill>
                  <a:schemeClr val="tx1"/>
                </a:solidFill>
                <a:effectLst/>
                <a:latin typeface="+mn-lt"/>
                <a:ea typeface="+mn-ea"/>
                <a:cs typeface="+mn-cs"/>
              </a:rPr>
              <a:t>Santorini's</a:t>
            </a:r>
            <a:r>
              <a:rPr lang="en-GB" sz="1200" kern="1200" dirty="0">
                <a:solidFill>
                  <a:schemeClr val="tx1"/>
                </a:solidFill>
                <a:effectLst/>
                <a:latin typeface="+mn-lt"/>
                <a:ea typeface="+mn-ea"/>
                <a:cs typeface="+mn-cs"/>
              </a:rPr>
              <a:t> tomatoes are very tasty, especially in sauces or salads. They're also sun-dried as follows: they're cut in half and spread in the sun, after adding salt and pepper to prevent flies. After eight days in the sun, they get really dry and are moved in a cool place or are put in jars with vinaigrette. The vinaigrette keeps them in very good condition, but not for more than 1-2 months, because then they turn bitter.</a:t>
            </a:r>
            <a:endParaRPr lang="el-GR" sz="1200" kern="1200" dirty="0">
              <a:solidFill>
                <a:schemeClr val="tx1"/>
              </a:solidFill>
              <a:effectLst/>
              <a:latin typeface="+mn-lt"/>
              <a:ea typeface="+mn-ea"/>
              <a:cs typeface="+mn-cs"/>
            </a:endParaRPr>
          </a:p>
          <a:p>
            <a:endParaRPr lang="el-GR" dirty="0"/>
          </a:p>
        </p:txBody>
      </p:sp>
      <p:sp>
        <p:nvSpPr>
          <p:cNvPr id="4" name="Slide Number Placeholder 3"/>
          <p:cNvSpPr>
            <a:spLocks noGrp="1"/>
          </p:cNvSpPr>
          <p:nvPr>
            <p:ph type="sldNum" sz="quarter" idx="10"/>
          </p:nvPr>
        </p:nvSpPr>
        <p:spPr/>
        <p:txBody>
          <a:bodyPr/>
          <a:lstStyle/>
          <a:p>
            <a:fld id="{81609369-7FB2-43A2-AB37-2013A8FAED57}" type="slidenum">
              <a:rPr lang="el-GR" smtClean="0"/>
              <a:t>5</a:t>
            </a:fld>
            <a:endParaRPr lang="el-GR"/>
          </a:p>
        </p:txBody>
      </p:sp>
    </p:spTree>
    <p:extLst>
      <p:ext uri="{BB962C8B-B14F-4D97-AF65-F5344CB8AC3E}">
        <p14:creationId xmlns:p14="http://schemas.microsoft.com/office/powerpoint/2010/main" val="2071764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a:solidFill>
                  <a:schemeClr val="tx1"/>
                </a:solidFill>
                <a:effectLst/>
                <a:latin typeface="+mn-lt"/>
                <a:ea typeface="+mn-ea"/>
                <a:cs typeface="+mn-cs"/>
              </a:rPr>
              <a:t>Santorini’s</a:t>
            </a:r>
            <a:r>
              <a:rPr lang="en-GB" sz="1200" kern="1200" dirty="0">
                <a:solidFill>
                  <a:schemeClr val="tx1"/>
                </a:solidFill>
                <a:effectLst/>
                <a:latin typeface="+mn-lt"/>
                <a:ea typeface="+mn-ea"/>
                <a:cs typeface="+mn-cs"/>
              </a:rPr>
              <a:t> fava (split-peas) comes with references that date back to antiquity. According to prehistoric remains of stored crops and seeds from excavations at </a:t>
            </a:r>
            <a:r>
              <a:rPr lang="en-GB" sz="1200" kern="1200" dirty="0" err="1">
                <a:solidFill>
                  <a:schemeClr val="tx1"/>
                </a:solidFill>
                <a:effectLst/>
                <a:latin typeface="+mn-lt"/>
                <a:ea typeface="+mn-ea"/>
                <a:cs typeface="+mn-cs"/>
              </a:rPr>
              <a:t>Akrotiri</a:t>
            </a:r>
            <a:r>
              <a:rPr lang="en-GB" sz="1200" kern="1200" dirty="0">
                <a:solidFill>
                  <a:schemeClr val="tx1"/>
                </a:solidFill>
                <a:effectLst/>
                <a:latin typeface="+mn-lt"/>
                <a:ea typeface="+mn-ea"/>
                <a:cs typeface="+mn-cs"/>
              </a:rPr>
              <a:t>, the local variety of </a:t>
            </a:r>
            <a:r>
              <a:rPr lang="en-GB" sz="1200" kern="1200" dirty="0" err="1">
                <a:solidFill>
                  <a:schemeClr val="tx1"/>
                </a:solidFill>
                <a:effectLst/>
                <a:latin typeface="+mn-lt"/>
                <a:ea typeface="+mn-ea"/>
                <a:cs typeface="+mn-cs"/>
              </a:rPr>
              <a:t>Lathyrus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clymenum</a:t>
            </a:r>
            <a:r>
              <a:rPr lang="en-GB" sz="1200" kern="1200" dirty="0">
                <a:solidFill>
                  <a:schemeClr val="tx1"/>
                </a:solidFill>
                <a:effectLst/>
                <a:latin typeface="+mn-lt"/>
                <a:ea typeface="+mn-ea"/>
                <a:cs typeface="+mn-cs"/>
              </a:rPr>
              <a:t> has been cultivated exclusively on the island for more than 3,500 years, long before the eruption of the volcano. In fact, </a:t>
            </a:r>
            <a:r>
              <a:rPr lang="en-GB" sz="1200" kern="1200" dirty="0" err="1">
                <a:solidFill>
                  <a:schemeClr val="tx1"/>
                </a:solidFill>
                <a:effectLst/>
                <a:latin typeface="+mn-lt"/>
                <a:ea typeface="+mn-ea"/>
                <a:cs typeface="+mn-cs"/>
              </a:rPr>
              <a:t>Pedanius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Dioscorides</a:t>
            </a:r>
            <a:r>
              <a:rPr lang="en-GB" sz="1200" kern="1200" dirty="0">
                <a:solidFill>
                  <a:schemeClr val="tx1"/>
                </a:solidFill>
                <a:effectLst/>
                <a:latin typeface="+mn-lt"/>
                <a:ea typeface="+mn-ea"/>
                <a:cs typeface="+mn-cs"/>
              </a:rPr>
              <a:t>, a renowned 1st-century physician and botanist, separated the species of plant from which </a:t>
            </a:r>
            <a:r>
              <a:rPr lang="en-GB" sz="1200" kern="1200" dirty="0" err="1">
                <a:solidFill>
                  <a:schemeClr val="tx1"/>
                </a:solidFill>
                <a:effectLst/>
                <a:latin typeface="+mn-lt"/>
                <a:ea typeface="+mn-ea"/>
                <a:cs typeface="+mn-cs"/>
              </a:rPr>
              <a:t>Santorini’s</a:t>
            </a:r>
            <a:r>
              <a:rPr lang="en-GB" sz="1200" kern="1200" dirty="0">
                <a:solidFill>
                  <a:schemeClr val="tx1"/>
                </a:solidFill>
                <a:effectLst/>
                <a:latin typeface="+mn-lt"/>
                <a:ea typeface="+mn-ea"/>
                <a:cs typeface="+mn-cs"/>
              </a:rPr>
              <a:t> fava is made from other </a:t>
            </a:r>
            <a:r>
              <a:rPr lang="en-GB" sz="1200" kern="1200" dirty="0" err="1">
                <a:solidFill>
                  <a:schemeClr val="tx1"/>
                </a:solidFill>
                <a:effectLst/>
                <a:latin typeface="+mn-lt"/>
                <a:ea typeface="+mn-ea"/>
                <a:cs typeface="+mn-cs"/>
              </a:rPr>
              <a:t>Papilionoideae</a:t>
            </a:r>
            <a:r>
              <a:rPr lang="en-GB" sz="1200" kern="1200" dirty="0">
                <a:solidFill>
                  <a:schemeClr val="tx1"/>
                </a:solidFill>
                <a:effectLst/>
                <a:latin typeface="+mn-lt"/>
                <a:ea typeface="+mn-ea"/>
                <a:cs typeface="+mn-cs"/>
              </a:rPr>
              <a:t> species that produce this bean in other parts of the world.</a:t>
            </a:r>
            <a:endParaRPr lang="el-G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Every family in Santorini has always produced its own fava. The unique make-up of the island’s soil, the climatic conditions and, as odd as it sounds, the aridity have helped shape this product, with its velvety texture and sweet </a:t>
            </a:r>
            <a:r>
              <a:rPr lang="en-GB" sz="1200" kern="1200" dirty="0" err="1">
                <a:solidFill>
                  <a:schemeClr val="tx1"/>
                </a:solidFill>
                <a:effectLst/>
                <a:latin typeface="+mn-lt"/>
                <a:ea typeface="+mn-ea"/>
                <a:cs typeface="+mn-cs"/>
              </a:rPr>
              <a:t>flavor</a:t>
            </a:r>
            <a:r>
              <a:rPr lang="en-GB" sz="1200" kern="1200" dirty="0">
                <a:solidFill>
                  <a:schemeClr val="tx1"/>
                </a:solidFill>
                <a:effectLst/>
                <a:latin typeface="+mn-lt"/>
                <a:ea typeface="+mn-ea"/>
                <a:cs typeface="+mn-cs"/>
              </a:rPr>
              <a:t>.</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first year they are cropped and the next they're peeled. If the peel is removed the same year it sticks and the fruit crumbles. The devoted split peas producers, produce 100-200 kilos of produce and avoid the use of pesticides by the following procedure: they put the split peas into a metal barrel and cover it with plastic, binding it air tight by a bicycle inner tube, so that insects can't get to the fruit. They also use oleander leaves which are natural preservatives.</a:t>
            </a:r>
            <a:endParaRPr lang="el-GR"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Theran</a:t>
            </a:r>
            <a:r>
              <a:rPr lang="en-GB" sz="1200" kern="1200" dirty="0">
                <a:solidFill>
                  <a:schemeClr val="tx1"/>
                </a:solidFill>
                <a:effectLst/>
                <a:latin typeface="+mn-lt"/>
                <a:ea typeface="+mn-ea"/>
                <a:cs typeface="+mn-cs"/>
              </a:rPr>
              <a:t> fava is also very rich in protein (with a content of around 20%) and carbohydrates, while it is smaller in size than other varieties.</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seed is planted in December and once it grows, it is left to dry. Farmers collect it early in the day as the morning dew prevents the lightweight grains from scattering to the ground. These are taken to the open-air mill, where donkeys turn the grinding stone to help remove the outer skin. They are then stored in wooden barrels, covered in sand and set aside in a dry space to mature. The longer they rest, the easier they are to peel and crack, making cooking them easier. Production, however, is in constant decline and today the island produces just 150 tons on 180 hectares, which is why the peas are so pricey.</a:t>
            </a:r>
            <a:endParaRPr lang="el-G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was recently awarded Protected Designation of Origin, meaning that it needs to be grown in a particular way on certified farms and only on Santorini, and also needs to be ground by certified mills.</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This delicious pulse is served as a paste, with a drizzle of fresh lemon juice, olive oil and finely diced onions. It is a lovely side dish with fish and shellfish. It can also be served as a soup or used to enrich salads and risottos.</a:t>
            </a:r>
            <a:endParaRPr lang="el-GR"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Nutritional Value</a:t>
            </a:r>
            <a:endParaRPr lang="el-G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good source of vitamin B1 (thiamine), iron, copper, phosphorus, calcium and magnesium, rich in folic acid and manganese, it helps lower bad cholesterol (LDL) and maintain proper blood sugar levels, boosts the heart and digestive system, and protects the large intestine from cancer. The fact that it does not contain sodium makes it ideal for people with high blood pressure.</a:t>
            </a:r>
            <a:endParaRPr lang="el-GR" sz="1200" kern="1200" dirty="0">
              <a:solidFill>
                <a:schemeClr val="tx1"/>
              </a:solidFill>
              <a:effectLst/>
              <a:latin typeface="+mn-lt"/>
              <a:ea typeface="+mn-ea"/>
              <a:cs typeface="+mn-cs"/>
            </a:endParaRPr>
          </a:p>
          <a:p>
            <a:endParaRPr lang="el-GR" dirty="0"/>
          </a:p>
        </p:txBody>
      </p:sp>
      <p:sp>
        <p:nvSpPr>
          <p:cNvPr id="4" name="Slide Number Placeholder 3"/>
          <p:cNvSpPr>
            <a:spLocks noGrp="1"/>
          </p:cNvSpPr>
          <p:nvPr>
            <p:ph type="sldNum" sz="quarter" idx="10"/>
          </p:nvPr>
        </p:nvSpPr>
        <p:spPr/>
        <p:txBody>
          <a:bodyPr/>
          <a:lstStyle/>
          <a:p>
            <a:fld id="{81609369-7FB2-43A2-AB37-2013A8FAED57}" type="slidenum">
              <a:rPr lang="el-GR" smtClean="0"/>
              <a:t>6</a:t>
            </a:fld>
            <a:endParaRPr lang="el-GR"/>
          </a:p>
        </p:txBody>
      </p:sp>
    </p:spTree>
    <p:extLst>
      <p:ext uri="{BB962C8B-B14F-4D97-AF65-F5344CB8AC3E}">
        <p14:creationId xmlns:p14="http://schemas.microsoft.com/office/powerpoint/2010/main" val="1780668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a:solidFill>
                  <a:schemeClr val="tx1"/>
                </a:solidFill>
                <a:effectLst/>
                <a:latin typeface="+mn-lt"/>
                <a:ea typeface="+mn-ea"/>
                <a:cs typeface="+mn-cs"/>
              </a:rPr>
              <a:t>Santorini’s</a:t>
            </a:r>
            <a:r>
              <a:rPr lang="en-GB" sz="1200" kern="1200" dirty="0">
                <a:solidFill>
                  <a:schemeClr val="tx1"/>
                </a:solidFill>
                <a:effectLst/>
                <a:latin typeface="+mn-lt"/>
                <a:ea typeface="+mn-ea"/>
                <a:cs typeface="+mn-cs"/>
              </a:rPr>
              <a:t> trademark aubergine (</a:t>
            </a:r>
            <a:r>
              <a:rPr lang="en-GB" sz="1200" kern="1200" dirty="0" err="1">
                <a:solidFill>
                  <a:schemeClr val="tx1"/>
                </a:solidFill>
                <a:effectLst/>
                <a:latin typeface="+mn-lt"/>
                <a:ea typeface="+mn-ea"/>
                <a:cs typeface="+mn-cs"/>
              </a:rPr>
              <a:t>Solanum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avigerum</a:t>
            </a:r>
            <a:r>
              <a:rPr lang="en-GB" sz="1200" kern="1200" dirty="0">
                <a:solidFill>
                  <a:schemeClr val="tx1"/>
                </a:solidFill>
                <a:effectLst/>
                <a:latin typeface="+mn-lt"/>
                <a:ea typeface="+mn-ea"/>
                <a:cs typeface="+mn-cs"/>
              </a:rPr>
              <a:t>) has white skin and belongs to the broader </a:t>
            </a:r>
            <a:r>
              <a:rPr lang="en-GB" sz="1200" kern="1200" dirty="0" err="1">
                <a:solidFill>
                  <a:schemeClr val="tx1"/>
                </a:solidFill>
                <a:effectLst/>
                <a:latin typeface="+mn-lt"/>
                <a:ea typeface="+mn-ea"/>
                <a:cs typeface="+mn-cs"/>
              </a:rPr>
              <a:t>Solanaceae</a:t>
            </a:r>
            <a:r>
              <a:rPr lang="en-GB" sz="1200" kern="1200" dirty="0">
                <a:solidFill>
                  <a:schemeClr val="tx1"/>
                </a:solidFill>
                <a:effectLst/>
                <a:latin typeface="+mn-lt"/>
                <a:ea typeface="+mn-ea"/>
                <a:cs typeface="+mn-cs"/>
              </a:rPr>
              <a:t> family, but to a specific variety that is grown only on the island. Its seed is believed to have come from Egypt in the mid-20th century and to have adapted very well to the island’s soil and microclimate. It is round, with firm flesh, and does not have the bitterness of regular purple eggplant or too many seeds. It is also very juicy and sweet, while locals say that it does not absorb a lot of oil when it is fried.</a:t>
            </a:r>
            <a:endParaRPr lang="el-G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is rich in vitamin C, calcium, potassium, magnesium, iron and phosphorus. Thanks to the powerful antioxidant action of </a:t>
            </a:r>
            <a:r>
              <a:rPr lang="en-GB" sz="1200" kern="1200" dirty="0" err="1">
                <a:solidFill>
                  <a:schemeClr val="tx1"/>
                </a:solidFill>
                <a:effectLst/>
                <a:latin typeface="+mn-lt"/>
                <a:ea typeface="+mn-ea"/>
                <a:cs typeface="+mn-cs"/>
              </a:rPr>
              <a:t>nasunin</a:t>
            </a:r>
            <a:r>
              <a:rPr lang="en-GB" sz="1200" kern="1200" dirty="0">
                <a:solidFill>
                  <a:schemeClr val="tx1"/>
                </a:solidFill>
                <a:effectLst/>
                <a:latin typeface="+mn-lt"/>
                <a:ea typeface="+mn-ea"/>
                <a:cs typeface="+mn-cs"/>
              </a:rPr>
              <a:t>, it protects brain cells, boosts the immune system and helps lower cholesterol.</a:t>
            </a:r>
            <a:endParaRPr lang="el-G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white eggplant harvest coincides with that of the cherry tomato (planted in May, gathered in July), which gave rise to a number of dishes combining the two.</a:t>
            </a:r>
            <a:endParaRPr lang="el-G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a:t>
            </a:r>
            <a:r>
              <a:rPr lang="en-GB" sz="1200" kern="1200" dirty="0" err="1">
                <a:solidFill>
                  <a:schemeClr val="tx1"/>
                </a:solidFill>
                <a:effectLst/>
                <a:latin typeface="+mn-lt"/>
                <a:ea typeface="+mn-ea"/>
                <a:cs typeface="+mn-cs"/>
              </a:rPr>
              <a:t>flavor</a:t>
            </a:r>
            <a:r>
              <a:rPr lang="en-GB" sz="1200" kern="1200" dirty="0">
                <a:solidFill>
                  <a:schemeClr val="tx1"/>
                </a:solidFill>
                <a:effectLst/>
                <a:latin typeface="+mn-lt"/>
                <a:ea typeface="+mn-ea"/>
                <a:cs typeface="+mn-cs"/>
              </a:rPr>
              <a:t> of this eggplant is almost indescribable; it is very sweet, with no seeds and rich flesh. It can be found today in the island’s restaurants in many forms; as a puree, in a </a:t>
            </a:r>
            <a:r>
              <a:rPr lang="en-GB" sz="1200" kern="1200" dirty="0" err="1">
                <a:solidFill>
                  <a:schemeClr val="tx1"/>
                </a:solidFill>
                <a:effectLst/>
                <a:latin typeface="+mn-lt"/>
                <a:ea typeface="+mn-ea"/>
                <a:cs typeface="+mn-cs"/>
              </a:rPr>
              <a:t>savory</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millefeuille</a:t>
            </a:r>
            <a:r>
              <a:rPr lang="en-GB" sz="1200" kern="1200" dirty="0">
                <a:solidFill>
                  <a:schemeClr val="tx1"/>
                </a:solidFill>
                <a:effectLst/>
                <a:latin typeface="+mn-lt"/>
                <a:ea typeface="+mn-ea"/>
                <a:cs typeface="+mn-cs"/>
              </a:rPr>
              <a:t>, in fritters, in moussaka and in scrambled eggs. Since yields are very low, it is extremely difficult to find off the island, with supply only just sufficient to cover demand on Santorini, so don’t pass up on the opportunity to taste it.</a:t>
            </a:r>
            <a:endParaRPr lang="el-GR" sz="1200" kern="1200" dirty="0">
              <a:solidFill>
                <a:schemeClr val="tx1"/>
              </a:solidFill>
              <a:effectLst/>
              <a:latin typeface="+mn-lt"/>
              <a:ea typeface="+mn-ea"/>
              <a:cs typeface="+mn-cs"/>
            </a:endParaRPr>
          </a:p>
          <a:p>
            <a:endParaRPr lang="el-GR" dirty="0"/>
          </a:p>
        </p:txBody>
      </p:sp>
      <p:sp>
        <p:nvSpPr>
          <p:cNvPr id="4" name="Slide Number Placeholder 3"/>
          <p:cNvSpPr>
            <a:spLocks noGrp="1"/>
          </p:cNvSpPr>
          <p:nvPr>
            <p:ph type="sldNum" sz="quarter" idx="10"/>
          </p:nvPr>
        </p:nvSpPr>
        <p:spPr/>
        <p:txBody>
          <a:bodyPr/>
          <a:lstStyle/>
          <a:p>
            <a:fld id="{81609369-7FB2-43A2-AB37-2013A8FAED57}" type="slidenum">
              <a:rPr lang="el-GR" smtClean="0"/>
              <a:t>7</a:t>
            </a:fld>
            <a:endParaRPr lang="el-GR"/>
          </a:p>
        </p:txBody>
      </p:sp>
    </p:spTree>
    <p:extLst>
      <p:ext uri="{BB962C8B-B14F-4D97-AF65-F5344CB8AC3E}">
        <p14:creationId xmlns:p14="http://schemas.microsoft.com/office/powerpoint/2010/main" val="902032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vineyard of Santorini, one of the most ancient in the world with a 3,500-year history, consists of a World Heritage site.</a:t>
            </a:r>
          </a:p>
          <a:p>
            <a:r>
              <a:rPr lang="en-US" dirty="0"/>
              <a:t>Indigenous varieties: </a:t>
            </a:r>
            <a:r>
              <a:rPr lang="en-US" dirty="0" err="1"/>
              <a:t>Assyrtiko</a:t>
            </a:r>
            <a:r>
              <a:rPr lang="en-US" dirty="0"/>
              <a:t> thrives in Santorini, the birthplace of the famous Greek variety. As a single varietal or blended with the aromatic </a:t>
            </a:r>
            <a:r>
              <a:rPr lang="en-US" dirty="0" err="1"/>
              <a:t>Athiri</a:t>
            </a:r>
            <a:r>
              <a:rPr lang="en-US" dirty="0"/>
              <a:t> and the delicate </a:t>
            </a:r>
            <a:r>
              <a:rPr lang="en-US" dirty="0" err="1"/>
              <a:t>Aidani</a:t>
            </a:r>
            <a:r>
              <a:rPr lang="en-US" dirty="0"/>
              <a:t>, it offers the Santorini Protected Designation of Origin (PDO) wines. White, dry wines with high acidity, intense </a:t>
            </a:r>
            <a:r>
              <a:rPr lang="en-US" dirty="0" err="1"/>
              <a:t>minerality</a:t>
            </a:r>
            <a:r>
              <a:rPr lang="en-US" dirty="0"/>
              <a:t> and a remarkable ageing potential.</a:t>
            </a:r>
          </a:p>
          <a:p>
            <a:r>
              <a:rPr lang="en-US" dirty="0" err="1"/>
              <a:t>Assyrtiko</a:t>
            </a:r>
            <a:r>
              <a:rPr lang="en-US" dirty="0"/>
              <a:t> from Santorini has racked up countless international awards including Wine Spectator scores in the 90s, a recent gold medal from Decanter (Britain’s equivalent of the Wine Spectator), and another gold medal from Bordeaux’s International Challenge of Wine.</a:t>
            </a:r>
          </a:p>
          <a:p>
            <a:r>
              <a:rPr lang="en-US" dirty="0"/>
              <a:t>Wild, windswept and arid, it is not easy for vines to flourish on Santorini. They must contend with scorching daytime temperatures, high humidity at night in spring and summer, an almost total lack of rainfall and, above all, fierce winds. And these aren’t the only difficulties facing the island’s </a:t>
            </a:r>
            <a:r>
              <a:rPr lang="en-US" dirty="0" err="1"/>
              <a:t>viniculturalists</a:t>
            </a:r>
            <a:r>
              <a:rPr lang="en-US" dirty="0"/>
              <a:t>. The vineyards themselves are relatively small and yields are poor. Only 1,400 hectares are still being cultivated and the average production per hectare is low (2,500-3,500 kg) in comparison to the rest of Greece (10,000 kg).</a:t>
            </a:r>
          </a:p>
          <a:p>
            <a:r>
              <a:rPr lang="en-US" dirty="0"/>
              <a:t>The Vineyard</a:t>
            </a:r>
          </a:p>
          <a:p>
            <a:r>
              <a:rPr lang="en-US" dirty="0"/>
              <a:t>There is archeological evidence supporting the cultivation of the vine on Santorini that dates back almost 5000 years. However, it was the eruption of around 1600BC that made the unique wines of Santorini what they are today. The explosion left behind a mixture of volcanic ash, pumice stone and pieces of solidified lava and sand, which together make up the soil of Santorini, known as “</a:t>
            </a:r>
            <a:r>
              <a:rPr lang="en-US" dirty="0" err="1"/>
              <a:t>aspa</a:t>
            </a:r>
            <a:r>
              <a:rPr lang="en-US" dirty="0"/>
              <a:t>”. The soil has little to no organic matter, but is rich in essential minerals, except potassium, creating wines with a naturally low pH level and high acidity.</a:t>
            </a:r>
          </a:p>
          <a:p>
            <a:r>
              <a:rPr lang="en-US" dirty="0"/>
              <a:t>The </a:t>
            </a:r>
            <a:r>
              <a:rPr lang="en-US" dirty="0" err="1"/>
              <a:t>Terroir</a:t>
            </a:r>
            <a:endParaRPr lang="en-US" dirty="0"/>
          </a:p>
          <a:p>
            <a:r>
              <a:rPr lang="en-US" dirty="0"/>
              <a:t>The volcanic soil in which the indigenous varieties of Santorini grow is responsible for the unique character of the wines. Additionally, the lack of clay in the soil gives the vines a natural immunity from </a:t>
            </a:r>
            <a:r>
              <a:rPr lang="en-US" dirty="0" err="1"/>
              <a:t>Phylloxera</a:t>
            </a:r>
            <a:r>
              <a:rPr lang="en-US" dirty="0"/>
              <a:t>.</a:t>
            </a:r>
          </a:p>
          <a:p>
            <a:r>
              <a:rPr lang="en-US" dirty="0"/>
              <a:t>Despite these advantages, the growing conditions of Santorini are made more difficult because of the lack of rain, with an average of only 400mm per year. The rains fall mostly in the winter and seeps through the porous soil and rock, gathering deep into the earth, where it remains until the summer’s heat draws it near the surface to nourish the vines. The only other source of water available comes in the form of sea fog that envelops the island at night due to the reaction of the active volcano with the surrounding sea. The sea mist is absorbed by the soil, pumice and other volcanic rock and is returned to the vines during the day, when it is needed most. This salty spray that covers the grapes provide another dimension and special quality, boosting </a:t>
            </a:r>
            <a:r>
              <a:rPr lang="en-US" dirty="0" err="1"/>
              <a:t>minerality</a:t>
            </a:r>
            <a:r>
              <a:rPr lang="en-US" dirty="0"/>
              <a:t> and adding a pleasing, slightly briny character to the wine.</a:t>
            </a:r>
          </a:p>
          <a:p>
            <a:r>
              <a:rPr lang="en-US" dirty="0"/>
              <a:t>Cool, refreshing winds from the north called, “</a:t>
            </a:r>
            <a:r>
              <a:rPr lang="en-US" dirty="0" err="1"/>
              <a:t>meltemia</a:t>
            </a:r>
            <a:r>
              <a:rPr lang="en-US" dirty="0"/>
              <a:t>,” blanket the island during the summer, decreasing the temperature dramatically at night. This helps maintain the already bright acidity that </a:t>
            </a:r>
            <a:r>
              <a:rPr lang="en-US" dirty="0" err="1"/>
              <a:t>Assyrtiko</a:t>
            </a:r>
            <a:r>
              <a:rPr lang="en-US" dirty="0"/>
              <a:t> and the other native varieties inherently possess.</a:t>
            </a:r>
          </a:p>
          <a:p>
            <a:r>
              <a:rPr lang="en-US" dirty="0"/>
              <a:t>These revitalizing winds also keep the vines from becoming infected with Botrytis and mildew, which greatly reduces the need to treat the vines.</a:t>
            </a:r>
          </a:p>
          <a:p>
            <a:r>
              <a:rPr lang="en-US" dirty="0"/>
              <a:t>Cultivation</a:t>
            </a:r>
          </a:p>
          <a:p>
            <a:r>
              <a:rPr lang="en-US" dirty="0"/>
              <a:t>Throughout the island of Santorini, there is an estimated 1400 hectares of vineyards still under cultivation. This has decreased from 2500 hectares planted in the 1960’s due to a combination of the island’s popularity as a travel destination and the increasing disinterest of the new generations of growers because of the extreme difficultly in vineyard maintenance. Though only a handful of the vineyards are certified organic, most of the growers cultivate their grapes using organic methods because of the natural resistance to disease and pests that the climate and volcanic environment have created.</a:t>
            </a:r>
          </a:p>
          <a:p>
            <a:r>
              <a:rPr lang="en-US" dirty="0"/>
              <a:t>Dry farming </a:t>
            </a:r>
          </a:p>
          <a:p>
            <a:r>
              <a:rPr lang="en-US" dirty="0"/>
              <a:t>The vines are not irrigated artificially and the rainfall is rare. Therefore the plants’ watering is dependent on the natural humidity and the sea mist; absorbed by the volcanic soil, they offer the necessary hydration.</a:t>
            </a:r>
          </a:p>
          <a:p>
            <a:r>
              <a:rPr lang="en-US" dirty="0"/>
              <a:t>Manual work</a:t>
            </a:r>
          </a:p>
          <a:p>
            <a:r>
              <a:rPr lang="en-US" dirty="0"/>
              <a:t>From pruning to harvesting, everything is done by hand. The vintners have invented a distinct way of pruning, called “</a:t>
            </a:r>
            <a:r>
              <a:rPr lang="en-US" dirty="0" err="1"/>
              <a:t>kouloura</a:t>
            </a:r>
            <a:r>
              <a:rPr lang="en-US" dirty="0"/>
              <a:t>”. The vines stay close to the ground and form a spiral, a natural basket that hosts the grapes and protects them from the strong wind. In areas of notable slope, the vine growers have built stone terraces, known as “</a:t>
            </a:r>
            <a:r>
              <a:rPr lang="en-US" dirty="0" err="1"/>
              <a:t>pezoules</a:t>
            </a:r>
            <a:r>
              <a:rPr lang="en-US" dirty="0"/>
              <a:t>” in order to facilitate the cultivation and to maximize the absorbance of rainwater.</a:t>
            </a:r>
          </a:p>
          <a:p>
            <a:endParaRPr lang="el-GR" dirty="0"/>
          </a:p>
        </p:txBody>
      </p:sp>
      <p:sp>
        <p:nvSpPr>
          <p:cNvPr id="4" name="Slide Number Placeholder 3"/>
          <p:cNvSpPr>
            <a:spLocks noGrp="1"/>
          </p:cNvSpPr>
          <p:nvPr>
            <p:ph type="sldNum" sz="quarter" idx="10"/>
          </p:nvPr>
        </p:nvSpPr>
        <p:spPr/>
        <p:txBody>
          <a:bodyPr/>
          <a:lstStyle/>
          <a:p>
            <a:fld id="{81609369-7FB2-43A2-AB37-2013A8FAED57}" type="slidenum">
              <a:rPr lang="el-GR" smtClean="0"/>
              <a:t>8</a:t>
            </a:fld>
            <a:endParaRPr lang="el-GR"/>
          </a:p>
        </p:txBody>
      </p:sp>
    </p:spTree>
    <p:extLst>
      <p:ext uri="{BB962C8B-B14F-4D97-AF65-F5344CB8AC3E}">
        <p14:creationId xmlns:p14="http://schemas.microsoft.com/office/powerpoint/2010/main" val="833770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944C19C2-BC9E-40AA-8940-AB551DC069C0}" type="datetimeFigureOut">
              <a:rPr lang="el-GR" smtClean="0"/>
              <a:t>23/2/2025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AACD93B-F032-492D-A530-2F3F3A8E03FC}" type="slidenum">
              <a:rPr lang="el-GR" smtClean="0"/>
              <a:t>‹#›</a:t>
            </a:fld>
            <a:endParaRPr lang="el-GR"/>
          </a:p>
        </p:txBody>
      </p:sp>
    </p:spTree>
    <p:extLst>
      <p:ext uri="{BB962C8B-B14F-4D97-AF65-F5344CB8AC3E}">
        <p14:creationId xmlns:p14="http://schemas.microsoft.com/office/powerpoint/2010/main" val="2857510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944C19C2-BC9E-40AA-8940-AB551DC069C0}" type="datetimeFigureOut">
              <a:rPr lang="el-GR" smtClean="0"/>
              <a:t>23/2/2025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AACD93B-F032-492D-A530-2F3F3A8E03FC}" type="slidenum">
              <a:rPr lang="el-GR" smtClean="0"/>
              <a:t>‹#›</a:t>
            </a:fld>
            <a:endParaRPr lang="el-GR"/>
          </a:p>
        </p:txBody>
      </p:sp>
    </p:spTree>
    <p:extLst>
      <p:ext uri="{BB962C8B-B14F-4D97-AF65-F5344CB8AC3E}">
        <p14:creationId xmlns:p14="http://schemas.microsoft.com/office/powerpoint/2010/main" val="4224970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944C19C2-BC9E-40AA-8940-AB551DC069C0}" type="datetimeFigureOut">
              <a:rPr lang="el-GR" smtClean="0"/>
              <a:t>23/2/2025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AACD93B-F032-492D-A530-2F3F3A8E03FC}" type="slidenum">
              <a:rPr lang="el-GR" smtClean="0"/>
              <a:t>‹#›</a:t>
            </a:fld>
            <a:endParaRPr lang="el-GR"/>
          </a:p>
        </p:txBody>
      </p:sp>
    </p:spTree>
    <p:extLst>
      <p:ext uri="{BB962C8B-B14F-4D97-AF65-F5344CB8AC3E}">
        <p14:creationId xmlns:p14="http://schemas.microsoft.com/office/powerpoint/2010/main" val="416622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944C19C2-BC9E-40AA-8940-AB551DC069C0}" type="datetimeFigureOut">
              <a:rPr lang="el-GR" smtClean="0"/>
              <a:t>23/2/2025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AACD93B-F032-492D-A530-2F3F3A8E03FC}" type="slidenum">
              <a:rPr lang="el-GR" smtClean="0"/>
              <a:t>‹#›</a:t>
            </a:fld>
            <a:endParaRPr lang="el-GR"/>
          </a:p>
        </p:txBody>
      </p:sp>
    </p:spTree>
    <p:extLst>
      <p:ext uri="{BB962C8B-B14F-4D97-AF65-F5344CB8AC3E}">
        <p14:creationId xmlns:p14="http://schemas.microsoft.com/office/powerpoint/2010/main" val="1442043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4C19C2-BC9E-40AA-8940-AB551DC069C0}" type="datetimeFigureOut">
              <a:rPr lang="el-GR" smtClean="0"/>
              <a:t>23/2/2025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AACD93B-F032-492D-A530-2F3F3A8E03FC}" type="slidenum">
              <a:rPr lang="el-GR" smtClean="0"/>
              <a:t>‹#›</a:t>
            </a:fld>
            <a:endParaRPr lang="el-GR"/>
          </a:p>
        </p:txBody>
      </p:sp>
    </p:spTree>
    <p:extLst>
      <p:ext uri="{BB962C8B-B14F-4D97-AF65-F5344CB8AC3E}">
        <p14:creationId xmlns:p14="http://schemas.microsoft.com/office/powerpoint/2010/main" val="2846611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944C19C2-BC9E-40AA-8940-AB551DC069C0}" type="datetimeFigureOut">
              <a:rPr lang="el-GR" smtClean="0"/>
              <a:t>23/2/2025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AACD93B-F032-492D-A530-2F3F3A8E03FC}" type="slidenum">
              <a:rPr lang="el-GR" smtClean="0"/>
              <a:t>‹#›</a:t>
            </a:fld>
            <a:endParaRPr lang="el-GR"/>
          </a:p>
        </p:txBody>
      </p:sp>
    </p:spTree>
    <p:extLst>
      <p:ext uri="{BB962C8B-B14F-4D97-AF65-F5344CB8AC3E}">
        <p14:creationId xmlns:p14="http://schemas.microsoft.com/office/powerpoint/2010/main" val="9092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944C19C2-BC9E-40AA-8940-AB551DC069C0}" type="datetimeFigureOut">
              <a:rPr lang="el-GR" smtClean="0"/>
              <a:t>23/2/2025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AACD93B-F032-492D-A530-2F3F3A8E03FC}" type="slidenum">
              <a:rPr lang="el-GR" smtClean="0"/>
              <a:t>‹#›</a:t>
            </a:fld>
            <a:endParaRPr lang="el-GR"/>
          </a:p>
        </p:txBody>
      </p:sp>
    </p:spTree>
    <p:extLst>
      <p:ext uri="{BB962C8B-B14F-4D97-AF65-F5344CB8AC3E}">
        <p14:creationId xmlns:p14="http://schemas.microsoft.com/office/powerpoint/2010/main" val="2266381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944C19C2-BC9E-40AA-8940-AB551DC069C0}" type="datetimeFigureOut">
              <a:rPr lang="el-GR" smtClean="0"/>
              <a:t>23/2/2025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AACD93B-F032-492D-A530-2F3F3A8E03FC}" type="slidenum">
              <a:rPr lang="el-GR" smtClean="0"/>
              <a:t>‹#›</a:t>
            </a:fld>
            <a:endParaRPr lang="el-GR"/>
          </a:p>
        </p:txBody>
      </p:sp>
    </p:spTree>
    <p:extLst>
      <p:ext uri="{BB962C8B-B14F-4D97-AF65-F5344CB8AC3E}">
        <p14:creationId xmlns:p14="http://schemas.microsoft.com/office/powerpoint/2010/main" val="2289487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4C19C2-BC9E-40AA-8940-AB551DC069C0}" type="datetimeFigureOut">
              <a:rPr lang="el-GR" smtClean="0"/>
              <a:t>23/2/2025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CAACD93B-F032-492D-A530-2F3F3A8E03FC}" type="slidenum">
              <a:rPr lang="el-GR" smtClean="0"/>
              <a:t>‹#›</a:t>
            </a:fld>
            <a:endParaRPr lang="el-GR"/>
          </a:p>
        </p:txBody>
      </p:sp>
    </p:spTree>
    <p:extLst>
      <p:ext uri="{BB962C8B-B14F-4D97-AF65-F5344CB8AC3E}">
        <p14:creationId xmlns:p14="http://schemas.microsoft.com/office/powerpoint/2010/main" val="2970271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4C19C2-BC9E-40AA-8940-AB551DC069C0}" type="datetimeFigureOut">
              <a:rPr lang="el-GR" smtClean="0"/>
              <a:t>23/2/2025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AACD93B-F032-492D-A530-2F3F3A8E03FC}" type="slidenum">
              <a:rPr lang="el-GR" smtClean="0"/>
              <a:t>‹#›</a:t>
            </a:fld>
            <a:endParaRPr lang="el-GR"/>
          </a:p>
        </p:txBody>
      </p:sp>
    </p:spTree>
    <p:extLst>
      <p:ext uri="{BB962C8B-B14F-4D97-AF65-F5344CB8AC3E}">
        <p14:creationId xmlns:p14="http://schemas.microsoft.com/office/powerpoint/2010/main" val="4124411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4C19C2-BC9E-40AA-8940-AB551DC069C0}" type="datetimeFigureOut">
              <a:rPr lang="el-GR" smtClean="0"/>
              <a:t>23/2/2025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AACD93B-F032-492D-A530-2F3F3A8E03FC}" type="slidenum">
              <a:rPr lang="el-GR" smtClean="0"/>
              <a:t>‹#›</a:t>
            </a:fld>
            <a:endParaRPr lang="el-GR"/>
          </a:p>
        </p:txBody>
      </p:sp>
    </p:spTree>
    <p:extLst>
      <p:ext uri="{BB962C8B-B14F-4D97-AF65-F5344CB8AC3E}">
        <p14:creationId xmlns:p14="http://schemas.microsoft.com/office/powerpoint/2010/main" val="641559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4C19C2-BC9E-40AA-8940-AB551DC069C0}" type="datetimeFigureOut">
              <a:rPr lang="el-GR" smtClean="0"/>
              <a:t>23/2/2025</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CD93B-F032-492D-A530-2F3F3A8E03FC}" type="slidenum">
              <a:rPr lang="el-GR" smtClean="0"/>
              <a:t>‹#›</a:t>
            </a:fld>
            <a:endParaRPr lang="el-GR"/>
          </a:p>
        </p:txBody>
      </p:sp>
    </p:spTree>
    <p:extLst>
      <p:ext uri="{BB962C8B-B14F-4D97-AF65-F5344CB8AC3E}">
        <p14:creationId xmlns:p14="http://schemas.microsoft.com/office/powerpoint/2010/main" val="2456701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9895" y="1274164"/>
            <a:ext cx="9144000" cy="1739969"/>
          </a:xfrm>
          <a:solidFill>
            <a:srgbClr val="CCD59C"/>
          </a:solidFill>
        </p:spPr>
        <p:txBody>
          <a:bodyPr>
            <a:noAutofit/>
          </a:bodyPr>
          <a:lstStyle/>
          <a:p>
            <a:br>
              <a:rPr lang="en-GB" sz="7200" dirty="0"/>
            </a:br>
            <a:br>
              <a:rPr lang="en-GB" sz="7200" dirty="0"/>
            </a:br>
            <a:br>
              <a:rPr lang="en-GB" sz="7200" dirty="0"/>
            </a:br>
            <a:br>
              <a:rPr lang="en-GB" sz="7200" dirty="0"/>
            </a:br>
            <a:br>
              <a:rPr lang="en-GB" sz="7200" dirty="0"/>
            </a:br>
            <a:br>
              <a:rPr lang="en-GB" sz="7200" dirty="0"/>
            </a:br>
            <a:br>
              <a:rPr lang="en-GB" sz="7200" dirty="0"/>
            </a:br>
            <a:br>
              <a:rPr lang="en-GB" sz="7200" dirty="0"/>
            </a:br>
            <a:br>
              <a:rPr lang="en-GB" sz="7200" dirty="0"/>
            </a:br>
            <a:br>
              <a:rPr lang="en-GB" sz="7200" dirty="0"/>
            </a:br>
            <a:br>
              <a:rPr lang="en-GB" sz="7200" dirty="0"/>
            </a:br>
            <a:r>
              <a:rPr lang="en-GB" sz="5400" dirty="0"/>
              <a:t>Natural Heritage </a:t>
            </a:r>
            <a:br>
              <a:rPr lang="en-GB" sz="5400" dirty="0"/>
            </a:br>
            <a:r>
              <a:rPr lang="el-GR" sz="1800" kern="100" dirty="0">
                <a:solidFill>
                  <a:srgbClr val="0E2841"/>
                </a:solidFill>
                <a:effectLst/>
                <a:latin typeface="Aptos" panose="020B0004020202020204" pitchFamily="34" charset="0"/>
                <a:ea typeface="Aptos" panose="020B0004020202020204" pitchFamily="34" charset="0"/>
                <a:cs typeface="Times New Roman" panose="02020603050405020304" pitchFamily="18" charset="0"/>
              </a:rPr>
              <a:t>Α</a:t>
            </a:r>
            <a:r>
              <a:rPr lang="en-US" sz="1800" kern="100" dirty="0">
                <a:solidFill>
                  <a:srgbClr val="0E2841"/>
                </a:solidFill>
                <a:effectLst/>
                <a:latin typeface="Aptos" panose="020B0004020202020204" pitchFamily="34" charset="0"/>
                <a:ea typeface="Aptos" panose="020B0004020202020204" pitchFamily="34" charset="0"/>
                <a:cs typeface="Times New Roman" panose="02020603050405020304" pitchFamily="18" charset="0"/>
              </a:rPr>
              <a:t>n original  presentation prepared by the HELLENIC CULTURE CENTRE </a:t>
            </a:r>
            <a:r>
              <a:rPr lang="en-US" sz="1800" b="1"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rPr>
              <a:t>VIP Project EU</a:t>
            </a:r>
            <a:r>
              <a:rPr lang="en-US" sz="1800" b="1" kern="100" dirty="0">
                <a:solidFill>
                  <a:schemeClr val="accent2">
                    <a:lumMod val="75000"/>
                  </a:schemeClr>
                </a:solidFill>
                <a:latin typeface="Aptos" panose="020B0004020202020204" pitchFamily="34" charset="0"/>
                <a:ea typeface="Aptos" panose="020B0004020202020204" pitchFamily="34" charset="0"/>
                <a:cs typeface="Times New Roman" panose="02020603050405020304" pitchFamily="18" charset="0"/>
              </a:rPr>
              <a:t> 11</a:t>
            </a:r>
            <a:br>
              <a:rPr lang="en-US" sz="180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rPr>
            </a:br>
            <a:endParaRPr lang="el-GR" sz="5400" dirty="0">
              <a:solidFill>
                <a:schemeClr val="accent2">
                  <a:lumMod val="75000"/>
                </a:schemeClr>
              </a:solidFill>
            </a:endParaRPr>
          </a:p>
        </p:txBody>
      </p:sp>
    </p:spTree>
    <p:extLst>
      <p:ext uri="{BB962C8B-B14F-4D97-AF65-F5344CB8AC3E}">
        <p14:creationId xmlns:p14="http://schemas.microsoft.com/office/powerpoint/2010/main" val="1909149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8000" r="3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1353800" cy="1325563"/>
          </a:xfrm>
        </p:spPr>
        <p:txBody>
          <a:bodyPr>
            <a:normAutofit/>
          </a:bodyPr>
          <a:lstStyle/>
          <a:p>
            <a:r>
              <a:rPr lang="en-GB" sz="7200" b="1" dirty="0"/>
              <a:t>NATURAL HERITAGE</a:t>
            </a:r>
            <a:endParaRPr lang="el-GR" sz="7200" b="1" dirty="0"/>
          </a:p>
        </p:txBody>
      </p:sp>
      <p:sp>
        <p:nvSpPr>
          <p:cNvPr id="3" name="Content Placeholder 2"/>
          <p:cNvSpPr>
            <a:spLocks noGrp="1"/>
          </p:cNvSpPr>
          <p:nvPr>
            <p:ph idx="1"/>
          </p:nvPr>
        </p:nvSpPr>
        <p:spPr>
          <a:xfrm>
            <a:off x="7808686" y="0"/>
            <a:ext cx="4383314" cy="6858000"/>
          </a:xfrm>
          <a:solidFill>
            <a:schemeClr val="bg1"/>
          </a:solidFill>
        </p:spPr>
        <p:txBody>
          <a:bodyPr/>
          <a:lstStyle/>
          <a:p>
            <a:endParaRPr lang="en-GB" dirty="0"/>
          </a:p>
          <a:p>
            <a:endParaRPr lang="en-GB" dirty="0"/>
          </a:p>
          <a:p>
            <a:r>
              <a:rPr lang="en-GB" dirty="0"/>
              <a:t>Formed by lava, volcanic ash and light stone</a:t>
            </a:r>
          </a:p>
          <a:p>
            <a:r>
              <a:rPr lang="en-GB" dirty="0"/>
              <a:t>Rich in sulphur, porcelain and iron</a:t>
            </a:r>
          </a:p>
          <a:p>
            <a:r>
              <a:rPr lang="en-GB" dirty="0"/>
              <a:t>Poor in organic matter and nutrients</a:t>
            </a:r>
          </a:p>
          <a:p>
            <a:r>
              <a:rPr lang="en-GB" dirty="0"/>
              <a:t>Particular role of pumice stone and sea fog</a:t>
            </a:r>
          </a:p>
          <a:p>
            <a:r>
              <a:rPr lang="en-GB" dirty="0"/>
              <a:t>No diseases (thanks to dry and hot climate)</a:t>
            </a:r>
          </a:p>
          <a:p>
            <a:r>
              <a:rPr lang="en-GB" dirty="0"/>
              <a:t>Unique taste of agricultural products</a:t>
            </a:r>
            <a:endParaRPr lang="el-GR" dirty="0"/>
          </a:p>
        </p:txBody>
      </p:sp>
    </p:spTree>
    <p:extLst>
      <p:ext uri="{BB962C8B-B14F-4D97-AF65-F5344CB8AC3E}">
        <p14:creationId xmlns:p14="http://schemas.microsoft.com/office/powerpoint/2010/main" val="1140201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71974" y="5097462"/>
            <a:ext cx="4082143" cy="1760538"/>
          </a:xfrm>
        </p:spPr>
        <p:txBody>
          <a:bodyPr>
            <a:normAutofit/>
          </a:bodyPr>
          <a:lstStyle/>
          <a:p>
            <a:r>
              <a:rPr lang="en-GB" sz="7200" b="1" dirty="0">
                <a:solidFill>
                  <a:schemeClr val="bg1"/>
                </a:solidFill>
              </a:rPr>
              <a:t>CAPERS</a:t>
            </a:r>
            <a:endParaRPr lang="el-GR" sz="7200" b="1" dirty="0">
              <a:solidFill>
                <a:schemeClr val="bg1"/>
              </a:solidFill>
            </a:endParaRPr>
          </a:p>
        </p:txBody>
      </p:sp>
      <p:sp>
        <p:nvSpPr>
          <p:cNvPr id="5" name="Content Placeholder 4"/>
          <p:cNvSpPr>
            <a:spLocks noGrp="1"/>
          </p:cNvSpPr>
          <p:nvPr>
            <p:ph idx="1"/>
          </p:nvPr>
        </p:nvSpPr>
        <p:spPr>
          <a:xfrm>
            <a:off x="-1" y="0"/>
            <a:ext cx="4371975" cy="6858000"/>
          </a:xfrm>
          <a:solidFill>
            <a:schemeClr val="bg1"/>
          </a:solidFill>
        </p:spPr>
        <p:txBody>
          <a:bodyPr>
            <a:normAutofit lnSpcReduction="10000"/>
          </a:bodyPr>
          <a:lstStyle/>
          <a:p>
            <a:r>
              <a:rPr lang="en-GB" dirty="0"/>
              <a:t>Low-maintenance plant</a:t>
            </a:r>
          </a:p>
          <a:p>
            <a:r>
              <a:rPr lang="en-GB" dirty="0"/>
              <a:t>Not cultivated</a:t>
            </a:r>
          </a:p>
          <a:p>
            <a:r>
              <a:rPr lang="en-GB" dirty="0"/>
              <a:t>Rocky slopes of the Caldera or dry-stone walls</a:t>
            </a:r>
          </a:p>
          <a:p>
            <a:r>
              <a:rPr lang="en-GB" dirty="0"/>
              <a:t>Collected from late June to end-August</a:t>
            </a:r>
          </a:p>
          <a:p>
            <a:r>
              <a:rPr lang="en-GB" dirty="0"/>
              <a:t>Limited production</a:t>
            </a:r>
          </a:p>
          <a:p>
            <a:r>
              <a:rPr lang="en-GB" dirty="0"/>
              <a:t>Labour-intensive harvest</a:t>
            </a:r>
          </a:p>
          <a:p>
            <a:r>
              <a:rPr lang="en-GB" dirty="0"/>
              <a:t>Plant entirely edible</a:t>
            </a:r>
          </a:p>
          <a:p>
            <a:r>
              <a:rPr lang="en-GB" dirty="0"/>
              <a:t>Source of calcium, potassium, magnesium, sodium and zinc</a:t>
            </a:r>
          </a:p>
          <a:p>
            <a:r>
              <a:rPr lang="en-GB" dirty="0"/>
              <a:t>Useful against water retention </a:t>
            </a:r>
          </a:p>
          <a:p>
            <a:r>
              <a:rPr lang="en-GB" dirty="0"/>
              <a:t>Used as painkiller</a:t>
            </a:r>
          </a:p>
          <a:p>
            <a:endParaRPr lang="en-GB" dirty="0"/>
          </a:p>
          <a:p>
            <a:endParaRPr lang="el-GR" dirty="0"/>
          </a:p>
        </p:txBody>
      </p:sp>
    </p:spTree>
    <p:extLst>
      <p:ext uri="{BB962C8B-B14F-4D97-AF65-F5344CB8AC3E}">
        <p14:creationId xmlns:p14="http://schemas.microsoft.com/office/powerpoint/2010/main" val="1275744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r="3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272338" cy="1325563"/>
          </a:xfrm>
        </p:spPr>
        <p:txBody>
          <a:bodyPr>
            <a:normAutofit/>
          </a:bodyPr>
          <a:lstStyle/>
          <a:p>
            <a:r>
              <a:rPr lang="en-GB" sz="7200" b="1" dirty="0">
                <a:solidFill>
                  <a:schemeClr val="bg1"/>
                </a:solidFill>
              </a:rPr>
              <a:t>CHERRY TOMATOES</a:t>
            </a:r>
            <a:endParaRPr lang="el-GR" sz="7200" b="1" dirty="0">
              <a:solidFill>
                <a:schemeClr val="bg1"/>
              </a:solidFill>
            </a:endParaRPr>
          </a:p>
        </p:txBody>
      </p:sp>
      <p:sp>
        <p:nvSpPr>
          <p:cNvPr id="3" name="Content Placeholder 2"/>
          <p:cNvSpPr>
            <a:spLocks noGrp="1"/>
          </p:cNvSpPr>
          <p:nvPr>
            <p:ph idx="1"/>
          </p:nvPr>
        </p:nvSpPr>
        <p:spPr>
          <a:xfrm>
            <a:off x="7272338" y="0"/>
            <a:ext cx="4919662" cy="6858000"/>
          </a:xfrm>
          <a:solidFill>
            <a:schemeClr val="bg1"/>
          </a:solidFill>
        </p:spPr>
        <p:txBody>
          <a:bodyPr>
            <a:normAutofit lnSpcReduction="10000"/>
          </a:bodyPr>
          <a:lstStyle/>
          <a:p>
            <a:endParaRPr lang="en-GB" dirty="0"/>
          </a:p>
          <a:p>
            <a:r>
              <a:rPr lang="en-GB" dirty="0" err="1"/>
              <a:t>Lycopersicon</a:t>
            </a:r>
            <a:r>
              <a:rPr lang="en-GB" dirty="0"/>
              <a:t> </a:t>
            </a:r>
            <a:r>
              <a:rPr lang="en-GB" dirty="0" err="1"/>
              <a:t>esculentum</a:t>
            </a:r>
            <a:r>
              <a:rPr lang="en-GB" dirty="0"/>
              <a:t>, </a:t>
            </a:r>
            <a:r>
              <a:rPr lang="en-GB" dirty="0" err="1"/>
              <a:t>Solenaceae</a:t>
            </a:r>
            <a:r>
              <a:rPr lang="en-GB" dirty="0"/>
              <a:t> family</a:t>
            </a:r>
          </a:p>
          <a:p>
            <a:r>
              <a:rPr lang="en-GB" dirty="0"/>
              <a:t>From Egypt in mid 19</a:t>
            </a:r>
            <a:r>
              <a:rPr lang="en-GB" baseline="30000" dirty="0"/>
              <a:t>th</a:t>
            </a:r>
            <a:r>
              <a:rPr lang="en-GB" dirty="0"/>
              <a:t> century</a:t>
            </a:r>
          </a:p>
          <a:p>
            <a:r>
              <a:rPr lang="en-GB" dirty="0"/>
              <a:t>Grown only on Santorini</a:t>
            </a:r>
          </a:p>
          <a:p>
            <a:r>
              <a:rPr lang="en-GB" dirty="0"/>
              <a:t>PDO from 2013</a:t>
            </a:r>
          </a:p>
          <a:p>
            <a:r>
              <a:rPr lang="en-GB" dirty="0"/>
              <a:t>Sweet flavour with strong acidity</a:t>
            </a:r>
          </a:p>
          <a:p>
            <a:r>
              <a:rPr lang="en-GB" dirty="0"/>
              <a:t>Collected in late June</a:t>
            </a:r>
          </a:p>
          <a:p>
            <a:r>
              <a:rPr lang="en-GB" dirty="0"/>
              <a:t>Seeds saved to be replanted nine months later</a:t>
            </a:r>
          </a:p>
          <a:p>
            <a:r>
              <a:rPr lang="en-GB" dirty="0"/>
              <a:t>Today 60 hectares of cherry tomatoes cultivated </a:t>
            </a:r>
          </a:p>
          <a:p>
            <a:r>
              <a:rPr lang="en-GB" dirty="0"/>
              <a:t>3-4 kg of tomatoes to produce 1 kg of triple-concentration tomato paste</a:t>
            </a:r>
            <a:endParaRPr lang="el-GR" dirty="0"/>
          </a:p>
        </p:txBody>
      </p:sp>
    </p:spTree>
    <p:extLst>
      <p:ext uri="{BB962C8B-B14F-4D97-AF65-F5344CB8AC3E}">
        <p14:creationId xmlns:p14="http://schemas.microsoft.com/office/powerpoint/2010/main" val="563675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201587" cy="2758190"/>
          </a:xfrm>
        </p:spPr>
        <p:txBody>
          <a:bodyPr>
            <a:normAutofit/>
          </a:bodyPr>
          <a:lstStyle/>
          <a:p>
            <a:r>
              <a:rPr lang="en-GB" sz="7200" b="1" dirty="0">
                <a:solidFill>
                  <a:schemeClr val="bg1"/>
                </a:solidFill>
              </a:rPr>
              <a:t>SUN-DRIED </a:t>
            </a:r>
            <a:br>
              <a:rPr lang="en-GB" sz="7200" b="1" dirty="0">
                <a:solidFill>
                  <a:schemeClr val="bg1"/>
                </a:solidFill>
              </a:rPr>
            </a:br>
            <a:r>
              <a:rPr lang="en-GB" sz="7200" b="1" dirty="0">
                <a:solidFill>
                  <a:schemeClr val="bg1"/>
                </a:solidFill>
              </a:rPr>
              <a:t>TOMATOES</a:t>
            </a:r>
            <a:endParaRPr lang="el-GR" sz="7200" b="1" dirty="0">
              <a:solidFill>
                <a:schemeClr val="bg1"/>
              </a:solidFill>
            </a:endParaRPr>
          </a:p>
        </p:txBody>
      </p:sp>
      <p:sp>
        <p:nvSpPr>
          <p:cNvPr id="3" name="Content Placeholder 2"/>
          <p:cNvSpPr>
            <a:spLocks noGrp="1"/>
          </p:cNvSpPr>
          <p:nvPr>
            <p:ph idx="1"/>
          </p:nvPr>
        </p:nvSpPr>
        <p:spPr>
          <a:xfrm>
            <a:off x="8843963" y="0"/>
            <a:ext cx="3348036" cy="6858000"/>
          </a:xfrm>
          <a:solidFill>
            <a:schemeClr val="bg1"/>
          </a:solidFill>
        </p:spPr>
        <p:txBody>
          <a:bodyPr/>
          <a:lstStyle/>
          <a:p>
            <a:endParaRPr lang="en-GB" dirty="0"/>
          </a:p>
          <a:p>
            <a:r>
              <a:rPr lang="en-GB" dirty="0"/>
              <a:t>In July </a:t>
            </a:r>
            <a:r>
              <a:rPr lang="en-GB" dirty="0" err="1"/>
              <a:t>Santorini’s</a:t>
            </a:r>
            <a:r>
              <a:rPr lang="en-GB" dirty="0"/>
              <a:t> rooftops become red for tomatoes </a:t>
            </a:r>
          </a:p>
          <a:p>
            <a:r>
              <a:rPr lang="en-GB" dirty="0"/>
              <a:t>Cut tomatoes in half</a:t>
            </a:r>
          </a:p>
          <a:p>
            <a:r>
              <a:rPr lang="en-GB" dirty="0"/>
              <a:t>Add salt and pepper (to prevent flies)</a:t>
            </a:r>
          </a:p>
          <a:p>
            <a:r>
              <a:rPr lang="en-GB" dirty="0"/>
              <a:t>Spread in the sun</a:t>
            </a:r>
          </a:p>
          <a:p>
            <a:r>
              <a:rPr lang="en-GB" dirty="0"/>
              <a:t>After eight days:</a:t>
            </a:r>
          </a:p>
          <a:p>
            <a:pPr lvl="1"/>
            <a:r>
              <a:rPr lang="en-GB" dirty="0"/>
              <a:t>Moved in a cool place</a:t>
            </a:r>
          </a:p>
          <a:p>
            <a:pPr lvl="1"/>
            <a:r>
              <a:rPr lang="en-GB" dirty="0"/>
              <a:t>Put in jars with vinaigrette</a:t>
            </a:r>
          </a:p>
          <a:p>
            <a:pPr marL="0" indent="0">
              <a:buNone/>
            </a:pPr>
            <a:endParaRPr lang="en-GB" dirty="0"/>
          </a:p>
        </p:txBody>
      </p:sp>
    </p:spTree>
    <p:extLst>
      <p:ext uri="{BB962C8B-B14F-4D97-AF65-F5344CB8AC3E}">
        <p14:creationId xmlns:p14="http://schemas.microsoft.com/office/powerpoint/2010/main" val="836091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r="3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1515" y="5532437"/>
            <a:ext cx="2572657" cy="1325563"/>
          </a:xfrm>
        </p:spPr>
        <p:txBody>
          <a:bodyPr>
            <a:normAutofit/>
          </a:bodyPr>
          <a:lstStyle/>
          <a:p>
            <a:r>
              <a:rPr lang="en-GB" sz="7200" b="1" dirty="0"/>
              <a:t>FAVA</a:t>
            </a:r>
            <a:endParaRPr lang="el-GR" sz="7200" b="1" dirty="0"/>
          </a:p>
        </p:txBody>
      </p:sp>
      <p:sp>
        <p:nvSpPr>
          <p:cNvPr id="3" name="Content Placeholder 2"/>
          <p:cNvSpPr>
            <a:spLocks noGrp="1"/>
          </p:cNvSpPr>
          <p:nvPr>
            <p:ph idx="1"/>
          </p:nvPr>
        </p:nvSpPr>
        <p:spPr>
          <a:xfrm>
            <a:off x="6525492" y="0"/>
            <a:ext cx="5666508" cy="6858000"/>
          </a:xfrm>
          <a:solidFill>
            <a:schemeClr val="bg1"/>
          </a:solidFill>
        </p:spPr>
        <p:txBody>
          <a:bodyPr>
            <a:normAutofit lnSpcReduction="10000"/>
          </a:bodyPr>
          <a:lstStyle/>
          <a:p>
            <a:r>
              <a:rPr lang="en-GB" dirty="0"/>
              <a:t>Cultivated on the island for more than 3500 years</a:t>
            </a:r>
          </a:p>
          <a:p>
            <a:r>
              <a:rPr lang="en-GB" dirty="0" err="1"/>
              <a:t>Santorini’s</a:t>
            </a:r>
            <a:r>
              <a:rPr lang="en-GB" dirty="0"/>
              <a:t> PDO</a:t>
            </a:r>
          </a:p>
          <a:p>
            <a:r>
              <a:rPr lang="en-GB" dirty="0"/>
              <a:t>Family production</a:t>
            </a:r>
          </a:p>
          <a:p>
            <a:r>
              <a:rPr lang="en-GB" dirty="0"/>
              <a:t>1 year: collected and cropped </a:t>
            </a:r>
            <a:br>
              <a:rPr lang="en-GB" dirty="0"/>
            </a:br>
            <a:r>
              <a:rPr lang="en-GB" dirty="0"/>
              <a:t>2 year: peeled</a:t>
            </a:r>
          </a:p>
          <a:p>
            <a:r>
              <a:rPr lang="en-GB" dirty="0"/>
              <a:t>No </a:t>
            </a:r>
            <a:r>
              <a:rPr lang="en-GB" dirty="0" err="1"/>
              <a:t>pesticedes</a:t>
            </a:r>
            <a:endParaRPr lang="en-GB" dirty="0"/>
          </a:p>
          <a:p>
            <a:r>
              <a:rPr lang="en-GB" dirty="0"/>
              <a:t>Rich in proteins and carbohydrates</a:t>
            </a:r>
          </a:p>
          <a:p>
            <a:r>
              <a:rPr lang="en-GB" dirty="0"/>
              <a:t>Rich in of vitamin B1 (thiamine), iron, copper, phosphorus, calcium and magnesium, rich in folic acid and manganese</a:t>
            </a:r>
          </a:p>
          <a:p>
            <a:r>
              <a:rPr lang="en-GB" dirty="0"/>
              <a:t>Useful to low bad cholesterol, maintain proper blood sugar level </a:t>
            </a:r>
          </a:p>
          <a:p>
            <a:r>
              <a:rPr lang="en-GB" dirty="0"/>
              <a:t>No sodium (good for people with high blood pressure)</a:t>
            </a:r>
          </a:p>
          <a:p>
            <a:endParaRPr lang="en-GB" dirty="0"/>
          </a:p>
        </p:txBody>
      </p:sp>
    </p:spTree>
    <p:extLst>
      <p:ext uri="{BB962C8B-B14F-4D97-AF65-F5344CB8AC3E}">
        <p14:creationId xmlns:p14="http://schemas.microsoft.com/office/powerpoint/2010/main" val="1698554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1954" y="0"/>
            <a:ext cx="7550046" cy="1325563"/>
          </a:xfrm>
        </p:spPr>
        <p:txBody>
          <a:bodyPr>
            <a:normAutofit/>
          </a:bodyPr>
          <a:lstStyle/>
          <a:p>
            <a:r>
              <a:rPr lang="en-GB" sz="7200" b="1" dirty="0"/>
              <a:t>WHITE AUBERGINES</a:t>
            </a:r>
            <a:endParaRPr lang="el-GR" sz="7200" b="1" dirty="0"/>
          </a:p>
        </p:txBody>
      </p:sp>
      <p:sp>
        <p:nvSpPr>
          <p:cNvPr id="3" name="Content Placeholder 2"/>
          <p:cNvSpPr>
            <a:spLocks noGrp="1"/>
          </p:cNvSpPr>
          <p:nvPr>
            <p:ph idx="1"/>
          </p:nvPr>
        </p:nvSpPr>
        <p:spPr>
          <a:xfrm>
            <a:off x="0" y="0"/>
            <a:ext cx="3761509" cy="6858000"/>
          </a:xfrm>
          <a:solidFill>
            <a:schemeClr val="bg1"/>
          </a:solidFill>
        </p:spPr>
        <p:txBody>
          <a:bodyPr>
            <a:normAutofit/>
          </a:bodyPr>
          <a:lstStyle/>
          <a:p>
            <a:pPr marL="0" indent="0">
              <a:buNone/>
            </a:pPr>
            <a:endParaRPr lang="en-GB" dirty="0"/>
          </a:p>
          <a:p>
            <a:r>
              <a:rPr lang="en-GB" dirty="0"/>
              <a:t>From Egypt in mid 20</a:t>
            </a:r>
            <a:r>
              <a:rPr lang="en-GB" baseline="30000" dirty="0"/>
              <a:t>th</a:t>
            </a:r>
            <a:r>
              <a:rPr lang="en-GB" dirty="0"/>
              <a:t> century</a:t>
            </a:r>
          </a:p>
          <a:p>
            <a:r>
              <a:rPr lang="en-GB" dirty="0"/>
              <a:t>Juicy and sweet</a:t>
            </a:r>
          </a:p>
          <a:p>
            <a:r>
              <a:rPr lang="en-GB" dirty="0"/>
              <a:t>Not as bitter and seedy as regular eggplants</a:t>
            </a:r>
          </a:p>
          <a:p>
            <a:r>
              <a:rPr lang="en-US" dirty="0"/>
              <a:t>Rich in vitamin C, calcium, potassium, magnesium, iron and phosphorus </a:t>
            </a:r>
          </a:p>
          <a:p>
            <a:r>
              <a:rPr lang="en-US" dirty="0"/>
              <a:t>Useful to protect brain cells, to boost immune system and to low cholesterol</a:t>
            </a:r>
            <a:endParaRPr lang="en-GB" dirty="0"/>
          </a:p>
          <a:p>
            <a:endParaRPr lang="en-GB" dirty="0"/>
          </a:p>
          <a:p>
            <a:endParaRPr lang="el-GR" dirty="0"/>
          </a:p>
        </p:txBody>
      </p:sp>
    </p:spTree>
    <p:extLst>
      <p:ext uri="{BB962C8B-B14F-4D97-AF65-F5344CB8AC3E}">
        <p14:creationId xmlns:p14="http://schemas.microsoft.com/office/powerpoint/2010/main" val="456578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t="-9000" r="21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385457" cy="1325563"/>
          </a:xfrm>
        </p:spPr>
        <p:txBody>
          <a:bodyPr>
            <a:normAutofit/>
          </a:bodyPr>
          <a:lstStyle/>
          <a:p>
            <a:r>
              <a:rPr lang="en-GB" sz="7200" b="1" dirty="0">
                <a:solidFill>
                  <a:schemeClr val="bg1"/>
                </a:solidFill>
              </a:rPr>
              <a:t>GRAPES</a:t>
            </a:r>
            <a:endParaRPr lang="el-GR" sz="7200" b="1" dirty="0">
              <a:solidFill>
                <a:schemeClr val="bg1"/>
              </a:solidFill>
            </a:endParaRPr>
          </a:p>
        </p:txBody>
      </p:sp>
      <p:sp>
        <p:nvSpPr>
          <p:cNvPr id="3" name="Content Placeholder 2"/>
          <p:cNvSpPr>
            <a:spLocks noGrp="1"/>
          </p:cNvSpPr>
          <p:nvPr>
            <p:ph idx="1"/>
          </p:nvPr>
        </p:nvSpPr>
        <p:spPr>
          <a:xfrm>
            <a:off x="7184571" y="0"/>
            <a:ext cx="5007428" cy="6858000"/>
          </a:xfrm>
          <a:solidFill>
            <a:schemeClr val="bg1"/>
          </a:solidFill>
        </p:spPr>
        <p:txBody>
          <a:bodyPr>
            <a:normAutofit lnSpcReduction="10000"/>
          </a:bodyPr>
          <a:lstStyle/>
          <a:p>
            <a:r>
              <a:rPr lang="en-GB" dirty="0"/>
              <a:t>Vines date back 5000 years</a:t>
            </a:r>
          </a:p>
          <a:p>
            <a:r>
              <a:rPr lang="en-GB" dirty="0"/>
              <a:t>PDO wines</a:t>
            </a:r>
          </a:p>
          <a:p>
            <a:r>
              <a:rPr lang="en-GB" dirty="0"/>
              <a:t>Countless international awards to </a:t>
            </a:r>
            <a:r>
              <a:rPr lang="en-GB" dirty="0" err="1"/>
              <a:t>Assyrtiko</a:t>
            </a:r>
            <a:endParaRPr lang="en-GB" dirty="0"/>
          </a:p>
          <a:p>
            <a:r>
              <a:rPr lang="en-GB" dirty="0"/>
              <a:t>Lack of rain, wind, high temperatures and humidity</a:t>
            </a:r>
          </a:p>
          <a:p>
            <a:r>
              <a:rPr lang="en-GB" dirty="0"/>
              <a:t>From the 1960’s decrease of lands cultivated with vines </a:t>
            </a:r>
          </a:p>
          <a:p>
            <a:r>
              <a:rPr lang="en-GB" dirty="0"/>
              <a:t>Organic methods of cultivation</a:t>
            </a:r>
          </a:p>
          <a:p>
            <a:r>
              <a:rPr lang="en-GB" dirty="0"/>
              <a:t>No artificial irrigation</a:t>
            </a:r>
          </a:p>
          <a:p>
            <a:r>
              <a:rPr lang="en-GB" dirty="0"/>
              <a:t>Irrigation made by natural humidity, sea mist and pumice stones</a:t>
            </a:r>
          </a:p>
          <a:p>
            <a:r>
              <a:rPr lang="en-GB" dirty="0"/>
              <a:t>Everything is made by hand</a:t>
            </a:r>
          </a:p>
          <a:p>
            <a:r>
              <a:rPr lang="en-GB" dirty="0"/>
              <a:t>Particular type of pruning: </a:t>
            </a:r>
            <a:br>
              <a:rPr lang="en-GB" dirty="0"/>
            </a:br>
            <a:r>
              <a:rPr lang="en-GB" dirty="0"/>
              <a:t>The “</a:t>
            </a:r>
            <a:r>
              <a:rPr lang="en-GB" dirty="0" err="1"/>
              <a:t>Kouloura</a:t>
            </a:r>
            <a:r>
              <a:rPr lang="en-GB"/>
              <a:t>”</a:t>
            </a:r>
            <a:endParaRPr lang="en-GB" dirty="0"/>
          </a:p>
          <a:p>
            <a:endParaRPr lang="el-GR" dirty="0"/>
          </a:p>
        </p:txBody>
      </p:sp>
    </p:spTree>
    <p:extLst>
      <p:ext uri="{BB962C8B-B14F-4D97-AF65-F5344CB8AC3E}">
        <p14:creationId xmlns:p14="http://schemas.microsoft.com/office/powerpoint/2010/main" val="3485560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616</TotalTime>
  <Words>3663</Words>
  <Application>Microsoft Office PowerPoint</Application>
  <PresentationFormat>Widescreen</PresentationFormat>
  <Paragraphs>122</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Arial</vt:lpstr>
      <vt:lpstr>Calibri</vt:lpstr>
      <vt:lpstr>Calibri Light</vt:lpstr>
      <vt:lpstr>Office Theme</vt:lpstr>
      <vt:lpstr>           Natural Heritage  Αn original  presentation prepared by the HELLENIC CULTURE CENTRE VIP Project EU 11 </vt:lpstr>
      <vt:lpstr>NATURAL HERITAGE</vt:lpstr>
      <vt:lpstr>CAPERS</vt:lpstr>
      <vt:lpstr>CHERRY TOMATOES</vt:lpstr>
      <vt:lpstr>SUN-DRIED  TOMATOES</vt:lpstr>
      <vt:lpstr>FAVA</vt:lpstr>
      <vt:lpstr>WHITE AUBERGINES</vt:lpstr>
      <vt:lpstr>GRAPES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SANTORINI’S PRODUCTS</dc:title>
  <dc:creator>HCC-2</dc:creator>
  <cp:lastModifiedBy>Ifigenia Georgiadou</cp:lastModifiedBy>
  <cp:revision>37</cp:revision>
  <cp:lastPrinted>2018-03-28T09:30:28Z</cp:lastPrinted>
  <dcterms:created xsi:type="dcterms:W3CDTF">2017-05-10T07:56:20Z</dcterms:created>
  <dcterms:modified xsi:type="dcterms:W3CDTF">2025-02-23T00:14:06Z</dcterms:modified>
</cp:coreProperties>
</file>