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0080625" cy="7559675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7" d="100"/>
          <a:sy n="57" d="100"/>
        </p:scale>
        <p:origin x="1373" y="5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/>
          <p:nvPr/>
        </p:nvPicPr>
        <p:blipFill>
          <a:blip r:embed="rId14"/>
          <a:stretch/>
        </p:blipFill>
        <p:spPr>
          <a:xfrm>
            <a:off x="0" y="5806440"/>
            <a:ext cx="10079640" cy="175428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solidFill>
                  <a:srgbClr val="006699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A9D74C0A-1EE4-46FA-BF38-12F950D86D67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0" y="662040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solidFill>
                  <a:srgbClr val="FFFF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66CC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66CC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66CC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Seventh Outline Level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48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7F938AFF-8F8C-48A3-9966-F313520D45E7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438480" y="1152000"/>
            <a:ext cx="10986480" cy="65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3200" b="1" strike="noStrike" spc="-1" dirty="0">
                <a:solidFill>
                  <a:srgbClr val="0369A3"/>
                </a:solidFill>
                <a:latin typeface="Calibri"/>
              </a:rPr>
              <a:t>INTRODUCTION TO THE GREEK TRADITIONAL DANCES</a:t>
            </a:r>
            <a:endParaRPr lang="en-GB" sz="3200" b="0" strike="noStrike" spc="-1" dirty="0">
              <a:solidFill>
                <a:srgbClr val="0369A3"/>
              </a:solidFill>
              <a:latin typeface="Arial"/>
            </a:endParaRPr>
          </a:p>
        </p:txBody>
      </p:sp>
      <p:pic>
        <p:nvPicPr>
          <p:cNvPr id="86" name="Picture 3"/>
          <p:cNvPicPr/>
          <p:nvPr/>
        </p:nvPicPr>
        <p:blipFill>
          <a:blip r:embed="rId2"/>
          <a:stretch/>
        </p:blipFill>
        <p:spPr>
          <a:xfrm>
            <a:off x="2831760" y="1892880"/>
            <a:ext cx="4133816" cy="2773249"/>
          </a:xfrm>
          <a:prstGeom prst="rect">
            <a:avLst/>
          </a:prstGeom>
          <a:ln>
            <a:noFill/>
          </a:ln>
        </p:spPr>
      </p:pic>
      <p:pic>
        <p:nvPicPr>
          <p:cNvPr id="87" name="Picture 4"/>
          <p:cNvPicPr/>
          <p:nvPr/>
        </p:nvPicPr>
        <p:blipFill>
          <a:blip r:embed="rId3"/>
          <a:stretch/>
        </p:blipFill>
        <p:spPr>
          <a:xfrm>
            <a:off x="7272000" y="6218280"/>
            <a:ext cx="2385000" cy="1125720"/>
          </a:xfrm>
          <a:prstGeom prst="rect">
            <a:avLst/>
          </a:prstGeom>
          <a:ln>
            <a:noFill/>
          </a:ln>
        </p:spPr>
      </p:pic>
      <p:sp>
        <p:nvSpPr>
          <p:cNvPr id="88" name="CustomShape 2"/>
          <p:cNvSpPr/>
          <p:nvPr/>
        </p:nvSpPr>
        <p:spPr>
          <a:xfrm>
            <a:off x="2582640" y="5451480"/>
            <a:ext cx="4844880" cy="1433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800" b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</a:t>
            </a:r>
            <a:endParaRPr lang="en-US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</a:t>
            </a:r>
            <a:r>
              <a:rPr lang="en-US" sz="2000" b="1" kern="10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Project EU   13</a:t>
            </a:r>
            <a:endParaRPr lang="en-US" sz="2000" b="1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GB" sz="1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309282" y="7074720"/>
            <a:ext cx="9345706" cy="37711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8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576000" y="1368000"/>
            <a:ext cx="6362280" cy="598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Ι have some questions for you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91" name="TextShape 3"/>
          <p:cNvSpPr txBox="1"/>
          <p:nvPr/>
        </p:nvSpPr>
        <p:spPr>
          <a:xfrm>
            <a:off x="568440" y="2592000"/>
            <a:ext cx="9655560" cy="2284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marL="216000" indent="-216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Calibri"/>
              </a:rPr>
              <a:t> Do you dance? Do you dance traditional dances?</a:t>
            </a:r>
            <a:endParaRPr lang="en-GB" sz="2600" b="0" strike="noStrike" spc="-1">
              <a:latin typeface="Arial"/>
            </a:endParaRPr>
          </a:p>
          <a:p>
            <a:pPr marL="216000" indent="-216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Calibri"/>
              </a:rPr>
              <a:t>What dances do you like?</a:t>
            </a:r>
            <a:endParaRPr lang="en-GB" sz="2600" b="0" strike="noStrike" spc="-1">
              <a:latin typeface="Arial"/>
            </a:endParaRPr>
          </a:p>
          <a:p>
            <a:pPr marL="216000" indent="-216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Calibri"/>
              </a:rPr>
              <a:t>Do you have traditional dances in your country? </a:t>
            </a:r>
            <a:endParaRPr lang="en-GB" sz="2600" b="0" strike="noStrike" spc="-1">
              <a:latin typeface="Arial"/>
            </a:endParaRPr>
          </a:p>
          <a:p>
            <a:pPr marL="216000" indent="-216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Calibri"/>
              </a:rPr>
              <a:t>Have you ever danced any Greek traditional dances? Do you know some of them?</a:t>
            </a:r>
            <a:endParaRPr lang="en-GB" sz="2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503999" y="6980590"/>
            <a:ext cx="8882047" cy="58332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el-GR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sz="1400" b="0" strike="noStrike" spc="-1" dirty="0"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550800" y="1296000"/>
            <a:ext cx="5929200" cy="598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Traditional dances in Greece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94" name="TextShape 3"/>
          <p:cNvSpPr txBox="1"/>
          <p:nvPr/>
        </p:nvSpPr>
        <p:spPr>
          <a:xfrm>
            <a:off x="504000" y="2232000"/>
            <a:ext cx="8568000" cy="283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Dancing is taught in school for all children as part of physical education classes.</a:t>
            </a:r>
            <a:endParaRPr lang="en-GB" sz="26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In Greece, dancing is part of the current culture and the people’s everyday life, not a custom that is simply kept alive.</a:t>
            </a:r>
            <a:endParaRPr lang="en-GB" sz="26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Dancing is practised by people of all ages, from very small children to very old people</a:t>
            </a:r>
            <a:endParaRPr lang="en-GB" sz="26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 dirty="0">
                <a:solidFill>
                  <a:srgbClr val="000000"/>
                </a:solidFill>
                <a:latin typeface="Calibri"/>
              </a:rPr>
              <a:t>Greek people also love to sing a lot !</a:t>
            </a:r>
            <a:endParaRPr lang="en-GB" sz="2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32001" y="6873014"/>
            <a:ext cx="8927152" cy="367878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el-GR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504000" y="1345680"/>
            <a:ext cx="7799040" cy="598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PANIGYRIA  - Greek Traditional Feasts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97" name="TextShape 3"/>
          <p:cNvSpPr txBox="1"/>
          <p:nvPr/>
        </p:nvSpPr>
        <p:spPr>
          <a:xfrm>
            <a:off x="432000" y="2438280"/>
            <a:ext cx="9216000" cy="3249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The traditional feasts are a part of the Greek everyday culture</a:t>
            </a:r>
            <a:endParaRPr lang="en-GB" sz="24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 They are mostly based on religious celebrations of Saints’ Name Day</a:t>
            </a: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en-GB" sz="24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 The preparations are with the help of all the villagers</a:t>
            </a:r>
            <a:endParaRPr lang="en-GB" sz="24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At the feasts there is Music, Dance and Treats</a:t>
            </a:r>
            <a:endParaRPr lang="en-GB" sz="24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Treats come from the “</a:t>
            </a:r>
            <a:r>
              <a:rPr lang="en-GB" sz="2400" b="0" strike="noStrike" spc="-1" dirty="0" err="1">
                <a:solidFill>
                  <a:srgbClr val="000000"/>
                </a:solidFill>
                <a:latin typeface="Calibri"/>
              </a:rPr>
              <a:t>agapei</a:t>
            </a: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” custom, where free food was distributed to the poor</a:t>
            </a:r>
            <a:endParaRPr lang="en-GB" sz="24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Feasts like these serve as an excuse for people who fought to meet and make up</a:t>
            </a: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20271" y="6884894"/>
            <a:ext cx="8700183" cy="306323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en-US" sz="14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4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GB" sz="1400" b="0" strike="noStrike" spc="-1" dirty="0"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510120" y="1365840"/>
            <a:ext cx="4889880" cy="65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Panigyria in Santorini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100" name="TextShape 3"/>
          <p:cNvSpPr txBox="1"/>
          <p:nvPr/>
        </p:nvSpPr>
        <p:spPr>
          <a:xfrm>
            <a:off x="353880" y="2304000"/>
            <a:ext cx="9582120" cy="185033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feasts in the 1200+ churches</a:t>
            </a:r>
            <a:endParaRPr lang="en-GB" sz="24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At </a:t>
            </a:r>
            <a:r>
              <a:rPr lang="en-GB" sz="2400" b="0" strike="noStrike" spc="-1" dirty="0" err="1">
                <a:solidFill>
                  <a:srgbClr val="000000"/>
                </a:solidFill>
                <a:latin typeface="Calibri"/>
              </a:rPr>
              <a:t>Finikia</a:t>
            </a: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, there is the famous feast of Saint </a:t>
            </a:r>
            <a:r>
              <a:rPr lang="en-GB" sz="2400" b="0" strike="noStrike" spc="-1" dirty="0" err="1">
                <a:solidFill>
                  <a:srgbClr val="000000"/>
                </a:solidFill>
                <a:latin typeface="Calibri"/>
              </a:rPr>
              <a:t>Matrona</a:t>
            </a: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, the biggest one of all that lasts three days and nights. </a:t>
            </a:r>
            <a:endParaRPr lang="en-GB" sz="2400" b="0" strike="noStrike" spc="-1" dirty="0"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There is a lot of music, singing and dancing</a:t>
            </a:r>
            <a:endParaRPr lang="en-GB" sz="2400" b="0" strike="noStrike" spc="-1" dirty="0">
              <a:latin typeface="Arial"/>
            </a:endParaRPr>
          </a:p>
        </p:txBody>
      </p:sp>
      <p:pic>
        <p:nvPicPr>
          <p:cNvPr id="101" name="Content Placeholder 3"/>
          <p:cNvPicPr/>
          <p:nvPr/>
        </p:nvPicPr>
        <p:blipFill>
          <a:blip r:embed="rId2"/>
          <a:stretch/>
        </p:blipFill>
        <p:spPr>
          <a:xfrm>
            <a:off x="3024000" y="4056480"/>
            <a:ext cx="4392000" cy="2351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027036" y="7073153"/>
            <a:ext cx="7942151" cy="306323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en-US" sz="14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4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GB" sz="1400" b="0" strike="noStrike" spc="-1" dirty="0"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21200" y="1296000"/>
            <a:ext cx="7210800" cy="597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How many dances do we have?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104" name="TextShape 3"/>
          <p:cNvSpPr txBox="1"/>
          <p:nvPr/>
        </p:nvSpPr>
        <p:spPr>
          <a:xfrm>
            <a:off x="2495880" y="2448000"/>
            <a:ext cx="4560120" cy="79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strike="noStrike" spc="-1">
                <a:solidFill>
                  <a:srgbClr val="000000"/>
                </a:solidFill>
                <a:latin typeface="Calibri"/>
              </a:rPr>
              <a:t>Around 200 dances!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105" name="TextShape 4"/>
          <p:cNvSpPr txBox="1"/>
          <p:nvPr/>
        </p:nvSpPr>
        <p:spPr>
          <a:xfrm>
            <a:off x="288000" y="3312000"/>
            <a:ext cx="9541440" cy="151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Every region in Greece has its own traditional Dances </a:t>
            </a:r>
            <a:br/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	→ These dances have variations unique from village to village </a:t>
            </a:r>
            <a:br/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400" b="0" strike="noStrike" spc="-1"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Every dance has its characteristic steps and it own rhythm</a:t>
            </a:r>
            <a:endParaRPr lang="en-GB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578223" y="7084441"/>
            <a:ext cx="8525436" cy="306323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en-US" sz="14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4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GB" sz="1400" b="0" strike="noStrike" spc="-1" dirty="0">
              <a:latin typeface="Arial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396000" y="1224000"/>
            <a:ext cx="4421880" cy="65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Traditional Dances 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324000" y="2304000"/>
            <a:ext cx="1015200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They are divided according to:</a:t>
            </a:r>
            <a:br/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4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510"/>
              </a:spcBef>
              <a:spcAft>
                <a:spcPts val="1134"/>
              </a:spcAft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 theme (Religious, Warfare, Love)</a:t>
            </a:r>
            <a:endParaRPr lang="en-GB" sz="24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510"/>
              </a:spcBef>
              <a:spcAft>
                <a:spcPts val="1134"/>
              </a:spcAft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 way they are danced (Face to face, Circular, solo) </a:t>
            </a:r>
            <a:endParaRPr lang="en-GB" sz="24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510"/>
              </a:spcBef>
              <a:spcAft>
                <a:spcPts val="1134"/>
              </a:spcAft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 gender (Dances for Men, Women or Mix ed)</a:t>
            </a:r>
            <a:endParaRPr lang="en-GB" sz="2400" b="0" strike="noStrike" spc="-1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510"/>
              </a:spcBef>
              <a:spcAft>
                <a:spcPts val="1134"/>
              </a:spcAft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 location (Ethnic or Local: Nisiotika (island), Thracian etc.) </a:t>
            </a:r>
            <a:endParaRPr lang="en-GB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196788" y="6898343"/>
            <a:ext cx="8498541" cy="306323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en-US" sz="14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4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GB" sz="1400" b="0" strike="noStrike" spc="-1" dirty="0">
              <a:latin typeface="Aria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368280" y="1273680"/>
            <a:ext cx="7695720" cy="598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Why/where do we dance in Greece?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285120" y="2057400"/>
            <a:ext cx="9290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i="1" strike="noStrike" spc="-1" dirty="0">
                <a:solidFill>
                  <a:srgbClr val="000000"/>
                </a:solidFill>
                <a:latin typeface="Calibri"/>
              </a:rPr>
              <a:t>Dancing is part of </a:t>
            </a:r>
            <a:r>
              <a:rPr lang="en-GB" sz="2400" b="0" i="1" strike="noStrike" spc="-1" dirty="0" err="1">
                <a:solidFill>
                  <a:srgbClr val="000000"/>
                </a:solidFill>
                <a:latin typeface="Calibri"/>
              </a:rPr>
              <a:t>everyday’s</a:t>
            </a:r>
            <a:r>
              <a:rPr lang="en-GB" sz="2400" b="0" i="1" strike="noStrike" spc="-1" dirty="0">
                <a:solidFill>
                  <a:srgbClr val="000000"/>
                </a:solidFill>
                <a:latin typeface="Calibri"/>
              </a:rPr>
              <a:t> culture and is practised on many occasions, there isn’t a need for it to be particularly special. Greek people love celebrating !</a:t>
            </a:r>
            <a:br>
              <a:rPr dirty="0"/>
            </a:br>
            <a:endParaRPr lang="en-GB" sz="2400" b="0" strike="noStrike" spc="-1" dirty="0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At weddings, christenings, other special events</a:t>
            </a:r>
            <a:endParaRPr lang="en-GB" sz="2400" b="0" strike="noStrike" spc="-1" dirty="0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During traditional celebrations / festivals like </a:t>
            </a:r>
            <a:r>
              <a:rPr lang="en-GB" sz="2400" b="0" strike="noStrike" spc="-1" dirty="0" err="1">
                <a:solidFill>
                  <a:srgbClr val="000000"/>
                </a:solidFill>
                <a:latin typeface="Calibri"/>
              </a:rPr>
              <a:t>Panygiria</a:t>
            </a:r>
            <a:endParaRPr lang="en-GB" sz="2400" b="0" strike="noStrike" spc="-1" dirty="0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During “</a:t>
            </a:r>
            <a:r>
              <a:rPr lang="en-GB" sz="2400" b="0" strike="noStrike" spc="-1" dirty="0" err="1">
                <a:solidFill>
                  <a:srgbClr val="000000"/>
                </a:solidFill>
                <a:latin typeface="Calibri"/>
              </a:rPr>
              <a:t>Glendia</a:t>
            </a:r>
            <a:r>
              <a:rPr lang="en-GB" sz="2400" b="0" strike="noStrike" spc="-1" dirty="0">
                <a:solidFill>
                  <a:srgbClr val="000000"/>
                </a:solidFill>
                <a:latin typeface="Calibri"/>
              </a:rPr>
              <a:t>” , big parties that can be thrown anytime by groups of people or families and are defined by abundant eating, drinking, singing and dancing </a:t>
            </a:r>
            <a:endParaRPr lang="en-GB" sz="2400" b="0" strike="noStrike" spc="-1" dirty="0">
              <a:latin typeface="Arial"/>
            </a:endParaRPr>
          </a:p>
          <a:p>
            <a:pPr marL="228600" indent="-2278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n-GB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538</Words>
  <Application>Microsoft Office PowerPoint</Application>
  <PresentationFormat>Custom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subject/>
  <dc:creator/>
  <dc:description/>
  <cp:lastModifiedBy>Ifigenia Georgiadou</cp:lastModifiedBy>
  <cp:revision>17</cp:revision>
  <dcterms:created xsi:type="dcterms:W3CDTF">2019-10-04T15:48:43Z</dcterms:created>
  <dcterms:modified xsi:type="dcterms:W3CDTF">2025-02-22T23:21:44Z</dcterms:modified>
  <dc:language>en-GB</dc:language>
</cp:coreProperties>
</file>