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66" r:id="rId4"/>
    <p:sldId id="267" r:id="rId5"/>
    <p:sldId id="268" r:id="rId6"/>
    <p:sldId id="269" r:id="rId7"/>
    <p:sldId id="265" r:id="rId8"/>
  </p:sldIdLst>
  <p:sldSz cx="10080625" cy="7559675"/>
  <p:notesSz cx="7559675" cy="10691813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17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57" d="100"/>
          <a:sy n="57" d="100"/>
        </p:scale>
        <p:origin x="1373" y="58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GB" sz="4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GB" sz="4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GB" sz="4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292068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571200" y="1769040"/>
            <a:ext cx="292068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638040" y="1769040"/>
            <a:ext cx="292068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292068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571200" y="4059360"/>
            <a:ext cx="292068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6638040" y="4059360"/>
            <a:ext cx="292068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GB" sz="4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GB" sz="4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GB" sz="4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GB" sz="44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29566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GB" sz="4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GB" sz="4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GB" sz="4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GB" sz="4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GB" sz="4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GB" sz="4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GB" sz="4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292068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3571200" y="1769040"/>
            <a:ext cx="292068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6638040" y="1769040"/>
            <a:ext cx="292068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292068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  <p:sp>
        <p:nvSpPr>
          <p:cNvPr id="83" name="PlaceHolder 6"/>
          <p:cNvSpPr>
            <a:spLocks noGrp="1"/>
          </p:cNvSpPr>
          <p:nvPr>
            <p:ph type="body"/>
          </p:nvPr>
        </p:nvSpPr>
        <p:spPr>
          <a:xfrm>
            <a:off x="3571200" y="4059360"/>
            <a:ext cx="292068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  <p:sp>
        <p:nvSpPr>
          <p:cNvPr id="84" name="PlaceHolder 7"/>
          <p:cNvSpPr>
            <a:spLocks noGrp="1"/>
          </p:cNvSpPr>
          <p:nvPr>
            <p:ph type="body"/>
          </p:nvPr>
        </p:nvSpPr>
        <p:spPr>
          <a:xfrm>
            <a:off x="6638040" y="4059360"/>
            <a:ext cx="292068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GB" sz="4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GB" sz="4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GB" sz="44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29566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GB" sz="4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GB" sz="4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GB" sz="44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GB" sz="3200" b="0" strike="noStrike" spc="-1">
              <a:solidFill>
                <a:srgbClr val="0066CC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Εικόνα 5"/>
          <p:cNvPicPr/>
          <p:nvPr/>
        </p:nvPicPr>
        <p:blipFill>
          <a:blip r:embed="rId14"/>
          <a:stretch/>
        </p:blipFill>
        <p:spPr>
          <a:xfrm>
            <a:off x="0" y="5806440"/>
            <a:ext cx="10079640" cy="1754280"/>
          </a:xfrm>
          <a:prstGeom prst="rect">
            <a:avLst/>
          </a:prstGeom>
          <a:ln>
            <a:noFill/>
          </a:ln>
        </p:spPr>
      </p:pic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0" y="2341080"/>
            <a:ext cx="9071640" cy="1262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GB" sz="4400" b="0" strike="noStrike" spc="-1">
                <a:solidFill>
                  <a:srgbClr val="006699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4056120"/>
            <a:ext cx="9071640" cy="2097360"/>
          </a:xfrm>
          <a:prstGeom prst="rect">
            <a:avLst/>
          </a:prstGeom>
        </p:spPr>
        <p:txBody>
          <a:bodyPr lIns="0" tIns="0" rIns="0" bIns="0">
            <a:normAutofit fontScale="6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Seventh Outline Level</a:t>
            </a:r>
          </a:p>
        </p:txBody>
      </p:sp>
      <p:sp>
        <p:nvSpPr>
          <p:cNvPr id="3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GB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4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en-GB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5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fld id="{A9D74C0A-1EE4-46FA-BF38-12F950D86D67}" type="slidenum">
              <a:rPr lang="en-GB" sz="1400" b="0" strike="noStrike" spc="-1">
                <a:latin typeface="Times New Roman"/>
              </a:rPr>
              <a:t>‹#›</a:t>
            </a:fld>
            <a:endParaRPr lang="en-GB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0" y="0"/>
            <a:ext cx="10076760" cy="941760"/>
          </a:xfrm>
          <a:prstGeom prst="rect">
            <a:avLst/>
          </a:prstGeom>
          <a:gradFill rotWithShape="0">
            <a:gsLst>
              <a:gs pos="0">
                <a:srgbClr val="DFF2FC"/>
              </a:gs>
              <a:gs pos="100000">
                <a:srgbClr val="009BDD"/>
              </a:gs>
            </a:gsLst>
            <a:lin ang="1080000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3" name="CustomShape 2"/>
          <p:cNvSpPr/>
          <p:nvPr/>
        </p:nvSpPr>
        <p:spPr>
          <a:xfrm>
            <a:off x="0" y="6620400"/>
            <a:ext cx="10076760" cy="941760"/>
          </a:xfrm>
          <a:prstGeom prst="rect">
            <a:avLst/>
          </a:prstGeom>
          <a:gradFill rotWithShape="0">
            <a:gsLst>
              <a:gs pos="0">
                <a:srgbClr val="DFF2FC"/>
              </a:gs>
              <a:gs pos="100000">
                <a:srgbClr val="009BDD"/>
              </a:gs>
            </a:gsLst>
            <a:lin ang="1080000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4" name="PlaceHolder 3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637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GB" sz="4400" b="0" strike="noStrike" spc="-1">
                <a:solidFill>
                  <a:srgbClr val="FFFFFF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45" name="PlaceHolder 4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b="0" strike="noStrike" spc="-1">
                <a:solidFill>
                  <a:srgbClr val="0066CC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800" b="0" strike="noStrike" spc="-1">
                <a:solidFill>
                  <a:srgbClr val="0066CC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400" b="0" strike="noStrike" spc="-1">
                <a:solidFill>
                  <a:srgbClr val="0066CC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000" b="0" strike="noStrike" spc="-1">
                <a:solidFill>
                  <a:srgbClr val="0066CC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66CC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66CC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solidFill>
                  <a:srgbClr val="0066CC"/>
                </a:solidFill>
                <a:latin typeface="Arial"/>
              </a:rPr>
              <a:t>Seventh Outline Level</a:t>
            </a:r>
          </a:p>
        </p:txBody>
      </p:sp>
      <p:sp>
        <p:nvSpPr>
          <p:cNvPr id="46" name="PlaceHolder 5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GB" sz="1400" b="0" strike="noStrike" spc="-1">
                <a:latin typeface="Times New Roman"/>
              </a:rPr>
              <a:t> </a:t>
            </a:r>
          </a:p>
        </p:txBody>
      </p:sp>
      <p:sp>
        <p:nvSpPr>
          <p:cNvPr id="47" name="PlaceHolder 6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en-GB" sz="1400" b="0" strike="noStrike" spc="-1">
                <a:latin typeface="Times New Roman"/>
              </a:rPr>
              <a:t> </a:t>
            </a:r>
          </a:p>
        </p:txBody>
      </p:sp>
      <p:sp>
        <p:nvSpPr>
          <p:cNvPr id="48" name="PlaceHolder 7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fld id="{7F938AFF-8F8C-48A3-9966-F313520D45E7}" type="slidenum">
              <a:rPr lang="en-GB" sz="1400" b="0" strike="noStrike" spc="-1">
                <a:latin typeface="Times New Roman"/>
              </a:rPr>
              <a:t>‹#›</a:t>
            </a:fld>
            <a:endParaRPr lang="en-GB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are-dose.net/85#ixzz3dKSUMqEM" TargetMode="Externa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are-dose.net/85#ixzz3dKTmhXse" TargetMode="Externa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are-dose.net/85#ixzz3dKFdjHwl" TargetMode="Externa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-438480" y="1152000"/>
            <a:ext cx="10986480" cy="652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en-GB" sz="3200" b="1" strike="noStrike" spc="-1">
                <a:solidFill>
                  <a:srgbClr val="0369A3"/>
                </a:solidFill>
                <a:latin typeface="Calibri"/>
              </a:rPr>
              <a:t>INTRODUCTION TO THE GREEK TRADITIONAL DANCES</a:t>
            </a:r>
            <a:endParaRPr lang="en-GB" sz="3200" b="0" strike="noStrike" spc="-1">
              <a:solidFill>
                <a:srgbClr val="0369A3"/>
              </a:solidFill>
              <a:latin typeface="Arial"/>
            </a:endParaRPr>
          </a:p>
        </p:txBody>
      </p:sp>
      <p:pic>
        <p:nvPicPr>
          <p:cNvPr id="86" name="Picture 3"/>
          <p:cNvPicPr/>
          <p:nvPr/>
        </p:nvPicPr>
        <p:blipFill>
          <a:blip r:embed="rId2"/>
          <a:stretch/>
        </p:blipFill>
        <p:spPr>
          <a:xfrm>
            <a:off x="2831760" y="1892880"/>
            <a:ext cx="4320000" cy="2880826"/>
          </a:xfrm>
          <a:prstGeom prst="rect">
            <a:avLst/>
          </a:prstGeom>
          <a:ln>
            <a:noFill/>
          </a:ln>
        </p:spPr>
      </p:pic>
      <p:pic>
        <p:nvPicPr>
          <p:cNvPr id="87" name="Picture 4"/>
          <p:cNvPicPr/>
          <p:nvPr/>
        </p:nvPicPr>
        <p:blipFill>
          <a:blip r:embed="rId3"/>
          <a:stretch/>
        </p:blipFill>
        <p:spPr>
          <a:xfrm>
            <a:off x="7272000" y="6218280"/>
            <a:ext cx="2385000" cy="1125720"/>
          </a:xfrm>
          <a:prstGeom prst="rect">
            <a:avLst/>
          </a:prstGeom>
          <a:ln>
            <a:noFill/>
          </a:ln>
        </p:spPr>
      </p:pic>
      <p:sp>
        <p:nvSpPr>
          <p:cNvPr id="88" name="CustomShape 2"/>
          <p:cNvSpPr/>
          <p:nvPr/>
        </p:nvSpPr>
        <p:spPr>
          <a:xfrm>
            <a:off x="2582640" y="5451480"/>
            <a:ext cx="4844880" cy="127504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400" b="1" kern="100" dirty="0">
                <a:solidFill>
                  <a:srgbClr val="0E284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Α</a:t>
            </a:r>
            <a:r>
              <a:rPr lang="en-US" sz="1400" b="1" kern="100" dirty="0">
                <a:solidFill>
                  <a:srgbClr val="0E284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 original  presentation prepared by the HELLENIC CULTURE CENTRE</a:t>
            </a:r>
            <a:endParaRPr lang="en-US" sz="14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b="1" kern="100" dirty="0">
                <a:solidFill>
                  <a:schemeClr val="accent6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VIP </a:t>
            </a:r>
            <a:r>
              <a:rPr lang="en-US" sz="1600" b="1" kern="100">
                <a:solidFill>
                  <a:schemeClr val="accent6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Project EU 14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600" b="1" kern="100" dirty="0">
              <a:solidFill>
                <a:schemeClr val="accent6">
                  <a:lumMod val="7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Shape 1"/>
          <p:cNvSpPr txBox="1"/>
          <p:nvPr/>
        </p:nvSpPr>
        <p:spPr>
          <a:xfrm>
            <a:off x="739588" y="6897241"/>
            <a:ext cx="8283388" cy="673474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800" kern="100" dirty="0">
                <a:solidFill>
                  <a:srgbClr val="0E284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Α</a:t>
            </a:r>
            <a:r>
              <a:rPr lang="en-US" sz="1800" kern="100" dirty="0">
                <a:solidFill>
                  <a:srgbClr val="0E284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 original  presentation prepared by the HELLENIC CULTURE CENTRE </a:t>
            </a:r>
            <a:r>
              <a:rPr lang="en-US" sz="1800" b="1" kern="100" dirty="0">
                <a:solidFill>
                  <a:srgbClr val="FFC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VIP Project EU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9" name="TextShape 2"/>
          <p:cNvSpPr txBox="1"/>
          <p:nvPr/>
        </p:nvSpPr>
        <p:spPr>
          <a:xfrm>
            <a:off x="360000" y="1293840"/>
            <a:ext cx="2285280" cy="6501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r>
              <a:rPr lang="en-GB" sz="4400" b="1" u="sng" strike="noStrike" spc="-1">
                <a:solidFill>
                  <a:srgbClr val="0369A3"/>
                </a:solidFill>
                <a:uFillTx/>
                <a:latin typeface="Calibri Light"/>
              </a:rPr>
              <a:t>Zeibekiko</a:t>
            </a:r>
            <a:endParaRPr lang="en-GB" sz="4400" b="0" strike="noStrike" spc="-1">
              <a:latin typeface="Arial"/>
            </a:endParaRPr>
          </a:p>
        </p:txBody>
      </p:sp>
      <p:sp>
        <p:nvSpPr>
          <p:cNvPr id="120" name="CustomShape 3"/>
          <p:cNvSpPr/>
          <p:nvPr/>
        </p:nvSpPr>
        <p:spPr>
          <a:xfrm>
            <a:off x="276840" y="2073240"/>
            <a:ext cx="9371160" cy="4694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28600" indent="-227880">
              <a:lnSpc>
                <a:spcPct val="110000"/>
              </a:lnSpc>
              <a:spcBef>
                <a:spcPts val="1134"/>
              </a:spcBef>
              <a:buClr>
                <a:srgbClr val="000000"/>
              </a:buClr>
              <a:buFont typeface="Arial"/>
              <a:buChar char="•"/>
            </a:pPr>
            <a:r>
              <a:rPr lang="en-GB" sz="2400" b="0" strike="noStrike" spc="-1">
                <a:solidFill>
                  <a:srgbClr val="000000"/>
                </a:solidFill>
                <a:latin typeface="Calibri"/>
              </a:rPr>
              <a:t>Zeimbekiko took its name from Zeimpekides</a:t>
            </a:r>
            <a:endParaRPr lang="en-GB" sz="2400" b="0" strike="noStrike" spc="-1">
              <a:latin typeface="Arial"/>
            </a:endParaRPr>
          </a:p>
          <a:p>
            <a:pPr marL="228600" indent="-227880">
              <a:lnSpc>
                <a:spcPct val="110000"/>
              </a:lnSpc>
              <a:spcBef>
                <a:spcPts val="1134"/>
              </a:spcBef>
              <a:buClr>
                <a:srgbClr val="000000"/>
              </a:buClr>
              <a:buFont typeface="Arial"/>
              <a:buChar char="•"/>
            </a:pPr>
            <a:r>
              <a:rPr lang="en-GB" sz="2400" b="0" strike="noStrike" spc="-1">
                <a:solidFill>
                  <a:srgbClr val="000000"/>
                </a:solidFill>
                <a:latin typeface="Calibri"/>
              </a:rPr>
              <a:t>The dance itself comes from Thrace</a:t>
            </a:r>
            <a:endParaRPr lang="en-GB" sz="2400" b="0" strike="noStrike" spc="-1">
              <a:latin typeface="Arial"/>
            </a:endParaRPr>
          </a:p>
          <a:p>
            <a:pPr marL="228600" indent="-227880">
              <a:lnSpc>
                <a:spcPct val="110000"/>
              </a:lnSpc>
              <a:spcBef>
                <a:spcPts val="1134"/>
              </a:spcBef>
              <a:buClr>
                <a:srgbClr val="000000"/>
              </a:buClr>
              <a:buFont typeface="Arial"/>
              <a:buChar char="•"/>
            </a:pPr>
            <a:r>
              <a:rPr lang="en-GB" sz="2400" b="0" strike="noStrike" spc="-1">
                <a:solidFill>
                  <a:srgbClr val="000000"/>
                </a:solidFill>
                <a:latin typeface="Calibri"/>
              </a:rPr>
              <a:t>It is a solitary dance even though there are variations to the dance like the Aivaliotiko zeimpekiko or Aptaliko</a:t>
            </a:r>
            <a:endParaRPr lang="en-GB" sz="2400" b="0" strike="noStrike" spc="-1">
              <a:latin typeface="Arial"/>
            </a:endParaRPr>
          </a:p>
          <a:p>
            <a:pPr marL="228600" indent="-227880">
              <a:lnSpc>
                <a:spcPct val="110000"/>
              </a:lnSpc>
              <a:spcBef>
                <a:spcPts val="1134"/>
              </a:spcBef>
              <a:buClr>
                <a:srgbClr val="000000"/>
              </a:buClr>
              <a:buFont typeface="Arial"/>
              <a:buChar char="•"/>
            </a:pPr>
            <a:r>
              <a:rPr lang="en-GB" sz="2400" b="0" strike="noStrike" spc="-1">
                <a:solidFill>
                  <a:srgbClr val="000000"/>
                </a:solidFill>
                <a:latin typeface="Calibri"/>
              </a:rPr>
              <a:t>It is mostly improvised and danced by men, with a lot of dynamic and wide movements</a:t>
            </a:r>
            <a:endParaRPr lang="en-GB" sz="2400" b="0" strike="noStrike" spc="-1">
              <a:latin typeface="Arial"/>
            </a:endParaRPr>
          </a:p>
          <a:p>
            <a:pPr>
              <a:lnSpc>
                <a:spcPct val="110000"/>
              </a:lnSpc>
              <a:spcBef>
                <a:spcPts val="1134"/>
              </a:spcBef>
            </a:pPr>
            <a:br/>
            <a:r>
              <a:rPr lang="en-GB" sz="2400" b="0" strike="noStrike" spc="-1">
                <a:solidFill>
                  <a:srgbClr val="000000"/>
                </a:solidFill>
                <a:latin typeface="Calibri"/>
              </a:rPr>
              <a:t> Read more :</a:t>
            </a: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 </a:t>
            </a:r>
            <a:r>
              <a:rPr lang="en-GB" sz="1600" b="0" u="sng" strike="noStrike" spc="-1">
                <a:solidFill>
                  <a:srgbClr val="0563C1"/>
                </a:solidFill>
                <a:uFillTx/>
                <a:latin typeface="Calibri"/>
                <a:hlinkClick r:id="rId2"/>
              </a:rPr>
              <a:t>Παραδοσιακοί χοροί της Ελλάδας | Πάρε-Δώσε</a:t>
            </a:r>
            <a:r>
              <a:rPr lang="en-GB" sz="1600" b="0" strike="noStrike" spc="-1">
                <a:solidFill>
                  <a:srgbClr val="000000"/>
                </a:solidFill>
                <a:latin typeface="Calibri"/>
              </a:rPr>
              <a:t> </a:t>
            </a:r>
            <a:r>
              <a:rPr lang="en-GB" sz="1600" b="0" u="sng" strike="noStrike" spc="-1">
                <a:solidFill>
                  <a:srgbClr val="0563C1"/>
                </a:solidFill>
                <a:uFillTx/>
                <a:latin typeface="Calibri"/>
                <a:hlinkClick r:id="rId2"/>
              </a:rPr>
              <a:t>http://www.pare-dose.net/85#ixzz3dKSUMqEM</a:t>
            </a:r>
            <a:endParaRPr lang="en-GB" sz="16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Shape 1"/>
          <p:cNvSpPr txBox="1"/>
          <p:nvPr/>
        </p:nvSpPr>
        <p:spPr>
          <a:xfrm>
            <a:off x="637309" y="6982691"/>
            <a:ext cx="9010691" cy="377111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800" kern="100" dirty="0">
                <a:solidFill>
                  <a:srgbClr val="0E284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Α</a:t>
            </a:r>
            <a:r>
              <a:rPr lang="en-US" sz="1800" kern="100" dirty="0">
                <a:solidFill>
                  <a:srgbClr val="0E284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 original  presentation prepared by the HELLENIC CULTURE CENTRE </a:t>
            </a:r>
            <a:r>
              <a:rPr lang="en-US" sz="1800" b="1" kern="100" dirty="0">
                <a:solidFill>
                  <a:srgbClr val="FFC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VIP Project EU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2" name="TextShape 2"/>
          <p:cNvSpPr txBox="1"/>
          <p:nvPr/>
        </p:nvSpPr>
        <p:spPr>
          <a:xfrm>
            <a:off x="319680" y="1224000"/>
            <a:ext cx="1264320" cy="598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r>
              <a:rPr lang="en-GB" sz="4000" b="1" u="sng" strike="noStrike" spc="-1">
                <a:solidFill>
                  <a:srgbClr val="0369A3"/>
                </a:solidFill>
                <a:uFillTx/>
                <a:latin typeface="Calibri Light"/>
              </a:rPr>
              <a:t>Balos</a:t>
            </a:r>
            <a:endParaRPr lang="en-GB" sz="4000" b="0" strike="noStrike" spc="-1">
              <a:latin typeface="Arial"/>
            </a:endParaRPr>
          </a:p>
        </p:txBody>
      </p:sp>
      <p:sp>
        <p:nvSpPr>
          <p:cNvPr id="123" name="CustomShape 3"/>
          <p:cNvSpPr/>
          <p:nvPr/>
        </p:nvSpPr>
        <p:spPr>
          <a:xfrm>
            <a:off x="319680" y="1482120"/>
            <a:ext cx="9328320" cy="4637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endParaRPr lang="en-GB" sz="18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Font typeface="Arial"/>
              <a:buChar char="•"/>
            </a:pPr>
            <a:r>
              <a:rPr lang="en-GB" sz="2400" b="0" strike="noStrike" spc="-1">
                <a:solidFill>
                  <a:srgbClr val="000000"/>
                </a:solidFill>
                <a:latin typeface="Calibri"/>
              </a:rPr>
              <a:t>Paired dance of the islands</a:t>
            </a:r>
            <a:endParaRPr lang="en-GB" sz="24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Font typeface="Arial"/>
              <a:buChar char="•"/>
            </a:pPr>
            <a:r>
              <a:rPr lang="en-GB" sz="2400" b="0" strike="noStrike" spc="-1">
                <a:solidFill>
                  <a:srgbClr val="000000"/>
                </a:solidFill>
                <a:latin typeface="Calibri"/>
              </a:rPr>
              <a:t>It represents the attraction between a man and a woman</a:t>
            </a:r>
            <a:endParaRPr lang="en-GB" sz="24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Font typeface="Arial"/>
              <a:buChar char="•"/>
            </a:pPr>
            <a:r>
              <a:rPr lang="en-GB" sz="2400" b="0" strike="noStrike" spc="-1">
                <a:solidFill>
                  <a:srgbClr val="000000"/>
                </a:solidFill>
                <a:latin typeface="Calibri"/>
              </a:rPr>
              <a:t>There are no rough movements</a:t>
            </a:r>
            <a:endParaRPr lang="en-GB" sz="24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Font typeface="Arial"/>
              <a:buChar char="•"/>
            </a:pPr>
            <a:r>
              <a:rPr lang="en-GB" sz="2400" b="0" strike="noStrike" spc="-1">
                <a:solidFill>
                  <a:srgbClr val="000000"/>
                </a:solidFill>
                <a:latin typeface="Calibri"/>
              </a:rPr>
              <a:t>It is a dance from and for the people</a:t>
            </a:r>
            <a:endParaRPr lang="en-GB" sz="24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Font typeface="Arial"/>
              <a:buChar char="•"/>
            </a:pPr>
            <a:r>
              <a:rPr lang="en-GB" sz="2400" b="0" strike="noStrike" spc="-1">
                <a:solidFill>
                  <a:srgbClr val="000000"/>
                </a:solidFill>
                <a:latin typeface="Calibri"/>
              </a:rPr>
              <a:t>The dancers hold  handkerchiefs   </a:t>
            </a:r>
            <a:endParaRPr lang="en-GB" sz="24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Font typeface="Arial"/>
              <a:buChar char="•"/>
            </a:pPr>
            <a:br/>
            <a:br/>
            <a:r>
              <a:rPr lang="en-GB" sz="2400" b="0" strike="noStrike" spc="-1">
                <a:solidFill>
                  <a:srgbClr val="000000"/>
                </a:solidFill>
                <a:latin typeface="Calibri"/>
              </a:rPr>
              <a:t>Διαβάστε περισσότερα/ Read more:</a:t>
            </a: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 </a:t>
            </a:r>
            <a:r>
              <a:rPr lang="en-GB" sz="1800" b="1" u="sng" strike="noStrike" spc="-1">
                <a:solidFill>
                  <a:srgbClr val="0563C1"/>
                </a:solidFill>
                <a:uFillTx/>
                <a:latin typeface="Calibri"/>
                <a:hlinkClick r:id="rId2"/>
              </a:rPr>
              <a:t>Παραδοσιακοί χοροί της Ελλάδας | Πάρε-Δώσε</a:t>
            </a:r>
            <a:r>
              <a:rPr lang="en-GB" sz="1800" b="0" strike="noStrike" spc="-1">
                <a:solidFill>
                  <a:srgbClr val="000000"/>
                </a:solidFill>
                <a:latin typeface="Calibri"/>
              </a:rPr>
              <a:t> </a:t>
            </a:r>
            <a:endParaRPr lang="en-GB" sz="1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Shape 1"/>
          <p:cNvSpPr txBox="1"/>
          <p:nvPr/>
        </p:nvSpPr>
        <p:spPr>
          <a:xfrm>
            <a:off x="366840" y="6761018"/>
            <a:ext cx="8984978" cy="377111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800" kern="100" dirty="0">
                <a:solidFill>
                  <a:srgbClr val="0E284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Α</a:t>
            </a:r>
            <a:r>
              <a:rPr lang="en-US" sz="1800" kern="100" dirty="0">
                <a:solidFill>
                  <a:srgbClr val="0E284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 original  presentation prepared by the HELLENIC CULTURE CENTRE </a:t>
            </a:r>
            <a:r>
              <a:rPr lang="en-US" sz="1800" b="1" kern="100" dirty="0">
                <a:solidFill>
                  <a:srgbClr val="FFC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VIP Project EU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5" name="TextShape 2"/>
          <p:cNvSpPr txBox="1"/>
          <p:nvPr/>
        </p:nvSpPr>
        <p:spPr>
          <a:xfrm>
            <a:off x="424080" y="1296000"/>
            <a:ext cx="1879920" cy="598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r>
              <a:rPr lang="en-GB" sz="4000" b="1" u="sng" strike="noStrike" spc="-1">
                <a:solidFill>
                  <a:srgbClr val="0369A3"/>
                </a:solidFill>
                <a:uFillTx/>
                <a:latin typeface="Calibri Light"/>
              </a:rPr>
              <a:t>Tsifteteli</a:t>
            </a:r>
            <a:endParaRPr lang="en-GB" sz="4000" b="0" strike="noStrike" spc="-1">
              <a:latin typeface="Arial"/>
            </a:endParaRPr>
          </a:p>
        </p:txBody>
      </p:sp>
      <p:sp>
        <p:nvSpPr>
          <p:cNvPr id="126" name="TextShape 3"/>
          <p:cNvSpPr txBox="1"/>
          <p:nvPr/>
        </p:nvSpPr>
        <p:spPr>
          <a:xfrm>
            <a:off x="366840" y="2160000"/>
            <a:ext cx="9209160" cy="3096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pPr marL="216000" indent="-216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400" b="0" strike="noStrike" spc="-1">
                <a:solidFill>
                  <a:srgbClr val="000000"/>
                </a:solidFill>
                <a:latin typeface="Calibri Light"/>
              </a:rPr>
              <a:t>It is most probably originated from Turkey</a:t>
            </a:r>
            <a:endParaRPr lang="en-GB" sz="2400" b="0" strike="noStrike" spc="-1">
              <a:solidFill>
                <a:srgbClr val="000000"/>
              </a:solidFill>
              <a:latin typeface="Arial"/>
            </a:endParaRPr>
          </a:p>
          <a:p>
            <a:pPr marL="216000" indent="-216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400" b="0" strike="noStrike" spc="-1">
                <a:solidFill>
                  <a:srgbClr val="000000"/>
                </a:solidFill>
                <a:latin typeface="Calibri Light"/>
              </a:rPr>
              <a:t>The equivalent word in turkish or Armenian mean “double(tsifte) chord(teli)”</a:t>
            </a:r>
            <a:endParaRPr lang="en-GB" sz="2400" b="0" strike="noStrike" spc="-1">
              <a:solidFill>
                <a:srgbClr val="000000"/>
              </a:solidFill>
              <a:latin typeface="Arial"/>
            </a:endParaRPr>
          </a:p>
          <a:p>
            <a:pPr marL="216000" indent="-216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400" b="0" strike="noStrike" spc="-1">
                <a:solidFill>
                  <a:srgbClr val="000000"/>
                </a:solidFill>
                <a:latin typeface="Calibri Light"/>
              </a:rPr>
              <a:t>It is danced alone or in pairs</a:t>
            </a:r>
            <a:endParaRPr lang="en-GB" sz="2400" b="0" strike="noStrike" spc="-1">
              <a:solidFill>
                <a:srgbClr val="000000"/>
              </a:solidFill>
              <a:latin typeface="Arial"/>
            </a:endParaRPr>
          </a:p>
          <a:p>
            <a:pPr marL="216000" indent="-216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400" b="0" strike="noStrike" spc="-1">
                <a:solidFill>
                  <a:srgbClr val="000000"/>
                </a:solidFill>
                <a:latin typeface="Calibri Light"/>
              </a:rPr>
              <a:t>It is a sensual dance focusing on arms, hips and torso movements </a:t>
            </a:r>
            <a:endParaRPr lang="en-GB" sz="2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extShape 1"/>
          <p:cNvSpPr txBox="1"/>
          <p:nvPr/>
        </p:nvSpPr>
        <p:spPr>
          <a:xfrm>
            <a:off x="431999" y="6925236"/>
            <a:ext cx="8873365" cy="377111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800" kern="100" dirty="0">
                <a:solidFill>
                  <a:srgbClr val="0E284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Α</a:t>
            </a:r>
            <a:r>
              <a:rPr lang="en-US" sz="1800" kern="100" dirty="0">
                <a:solidFill>
                  <a:srgbClr val="0E284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 original  presentation prepared by the HELLENIC CULTURE CENTRE </a:t>
            </a:r>
            <a:r>
              <a:rPr lang="en-US" sz="1800" b="1" kern="100" dirty="0">
                <a:solidFill>
                  <a:srgbClr val="FFC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VIP Project EU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8" name="CustomShape 2"/>
          <p:cNvSpPr/>
          <p:nvPr/>
        </p:nvSpPr>
        <p:spPr>
          <a:xfrm>
            <a:off x="432000" y="1224000"/>
            <a:ext cx="1802880" cy="792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en-GB" sz="4000" b="1" u="sng" strike="noStrike" spc="-1">
                <a:solidFill>
                  <a:srgbClr val="0369A3"/>
                </a:solidFill>
                <a:uFillTx/>
                <a:latin typeface="Calibri Light"/>
              </a:rPr>
              <a:t>Syrtaki</a:t>
            </a:r>
            <a:endParaRPr lang="en-GB" sz="4000" b="1" u="sng" strike="noStrike" spc="-1">
              <a:solidFill>
                <a:srgbClr val="0369A3"/>
              </a:solidFill>
              <a:uFillTx/>
              <a:latin typeface="Arial"/>
            </a:endParaRPr>
          </a:p>
        </p:txBody>
      </p:sp>
      <p:sp>
        <p:nvSpPr>
          <p:cNvPr id="129" name="CustomShape 3"/>
          <p:cNvSpPr/>
          <p:nvPr/>
        </p:nvSpPr>
        <p:spPr>
          <a:xfrm>
            <a:off x="396000" y="2165400"/>
            <a:ext cx="9241920" cy="417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28600" indent="-22788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Font typeface="Arial"/>
              <a:buChar char="•"/>
            </a:pPr>
            <a:r>
              <a:rPr lang="en-GB" sz="2400" b="0" strike="noStrike" spc="-1">
                <a:solidFill>
                  <a:srgbClr val="000000"/>
                </a:solidFill>
                <a:latin typeface="Calibri"/>
              </a:rPr>
              <a:t>Considered on of the most popular dances in Greece, especially by foreigners...</a:t>
            </a:r>
            <a:endParaRPr lang="en-GB" sz="24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Font typeface="Arial"/>
              <a:buChar char="•"/>
            </a:pPr>
            <a:r>
              <a:rPr lang="en-GB" sz="2400" b="0" strike="noStrike" spc="-1">
                <a:solidFill>
                  <a:srgbClr val="000000"/>
                </a:solidFill>
                <a:latin typeface="Calibri"/>
              </a:rPr>
              <a:t>...But It is not a traditional dance</a:t>
            </a:r>
            <a:r>
              <a:rPr lang="en-GB" sz="2400" b="0" i="1" strike="noStrike" spc="-1">
                <a:solidFill>
                  <a:srgbClr val="000000"/>
                </a:solidFill>
                <a:latin typeface="Calibri"/>
              </a:rPr>
              <a:t> </a:t>
            </a:r>
            <a:endParaRPr lang="en-GB" sz="2400" b="0" strike="noStrike" spc="-1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Font typeface="Arial"/>
              <a:buChar char="•"/>
            </a:pPr>
            <a:r>
              <a:rPr lang="en-GB" sz="2400" b="0" strike="noStrike" spc="-1">
                <a:solidFill>
                  <a:srgbClr val="000000"/>
                </a:solidFill>
                <a:latin typeface="Calibri"/>
              </a:rPr>
              <a:t>It is made of sliding dance steps</a:t>
            </a:r>
            <a:endParaRPr lang="en-GB" sz="24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134"/>
              </a:spcBef>
            </a:pPr>
            <a:br/>
            <a:endParaRPr lang="en-GB" sz="24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134"/>
              </a:spcBef>
            </a:pPr>
            <a:endParaRPr lang="en-GB" sz="24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134"/>
              </a:spcBef>
            </a:pPr>
            <a:endParaRPr lang="en-GB" sz="24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134"/>
              </a:spcBef>
            </a:pPr>
            <a:br/>
            <a:r>
              <a:rPr lang="en-GB" sz="2000" b="0" strike="noStrike" spc="-1">
                <a:solidFill>
                  <a:srgbClr val="000000"/>
                </a:solidFill>
                <a:latin typeface="Calibri"/>
              </a:rPr>
              <a:t>Read more: Traditional Greek dances, Pare-Dose</a:t>
            </a:r>
            <a:r>
              <a:rPr lang="en-GB" sz="2800" b="0" strike="noStrike" spc="-1">
                <a:solidFill>
                  <a:srgbClr val="000000"/>
                </a:solidFill>
                <a:latin typeface="Calibri"/>
              </a:rPr>
              <a:t> </a:t>
            </a:r>
            <a:r>
              <a:rPr lang="en-GB" sz="1600" b="0" u="sng" strike="noStrike" spc="-1">
                <a:solidFill>
                  <a:srgbClr val="0563C1"/>
                </a:solidFill>
                <a:uFillTx/>
                <a:latin typeface="Calibri"/>
                <a:hlinkClick r:id="rId2"/>
              </a:rPr>
              <a:t>http://www.pare-dose.net/85#ixzz3dKFdjHwl</a:t>
            </a:r>
            <a:endParaRPr lang="en-GB" sz="16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en-GB" sz="16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extShape 1"/>
          <p:cNvSpPr txBox="1"/>
          <p:nvPr/>
        </p:nvSpPr>
        <p:spPr>
          <a:xfrm>
            <a:off x="1116104" y="6952128"/>
            <a:ext cx="8417859" cy="673474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800" kern="100" dirty="0">
                <a:solidFill>
                  <a:srgbClr val="0E284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Α</a:t>
            </a:r>
            <a:r>
              <a:rPr lang="en-US" sz="1800" kern="100" dirty="0">
                <a:solidFill>
                  <a:srgbClr val="0E284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 original  presentation prepared by the HELLENIC CULTURE CENTRE </a:t>
            </a:r>
            <a:r>
              <a:rPr lang="en-US" sz="1800" b="1" kern="100" dirty="0">
                <a:solidFill>
                  <a:srgbClr val="FFC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VIP Project EU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6" name="TextShape 2"/>
          <p:cNvSpPr txBox="1"/>
          <p:nvPr/>
        </p:nvSpPr>
        <p:spPr>
          <a:xfrm>
            <a:off x="2748600" y="403729"/>
            <a:ext cx="4173480" cy="706432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r>
              <a:rPr lang="en-GB" sz="4000" b="0" strike="noStrike" spc="-1" dirty="0">
                <a:latin typeface="Arial"/>
              </a:rPr>
              <a:t>Everyone dances</a:t>
            </a:r>
          </a:p>
        </p:txBody>
      </p:sp>
      <p:pic>
        <p:nvPicPr>
          <p:cNvPr id="117" name="Εικόνα 116"/>
          <p:cNvPicPr/>
          <p:nvPr/>
        </p:nvPicPr>
        <p:blipFill>
          <a:blip r:embed="rId2"/>
          <a:stretch/>
        </p:blipFill>
        <p:spPr>
          <a:xfrm>
            <a:off x="2016000" y="2088000"/>
            <a:ext cx="5638680" cy="4229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345</TotalTime>
  <Words>302</Words>
  <Application>Microsoft Office PowerPoint</Application>
  <PresentationFormat>Custom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Aptos</vt:lpstr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 Curve</dc:title>
  <dc:subject/>
  <dc:creator/>
  <dc:description/>
  <cp:lastModifiedBy>Ifigenia Georgiadou</cp:lastModifiedBy>
  <cp:revision>15</cp:revision>
  <dcterms:created xsi:type="dcterms:W3CDTF">2019-10-04T15:48:43Z</dcterms:created>
  <dcterms:modified xsi:type="dcterms:W3CDTF">2025-02-22T23:21:26Z</dcterms:modified>
  <dc:language>en-GB</dc:language>
</cp:coreProperties>
</file>