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306" r:id="rId3"/>
    <p:sldId id="257" r:id="rId4"/>
    <p:sldId id="289" r:id="rId5"/>
    <p:sldId id="298" r:id="rId6"/>
    <p:sldId id="295" r:id="rId7"/>
    <p:sldId id="301" r:id="rId8"/>
  </p:sldIdLst>
  <p:sldSz cx="9144000" cy="5143500" type="screen16x9"/>
  <p:notesSz cx="6888163" cy="9671050"/>
  <p:embeddedFontLs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Roboto Slab" pitchFamily="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ADD2BE-D0F3-46ED-A0BE-2332052C2427}">
  <a:tblStyle styleId="{88ADD2BE-D0F3-46ED-A0BE-2332052C24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B7DDB2-A729-435D-8956-4EC6CEC2242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07" tIns="94607" rIns="94607" bIns="94607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188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3B16F46-EA39-4B65-B041-3B8B80787D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 lIns="94622" tIns="47311" rIns="94622" bIns="4731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6221" algn="l"/>
                <a:tab pos="1892442" algn="l"/>
                <a:tab pos="2838663" algn="l"/>
                <a:tab pos="3784884" algn="l"/>
                <a:tab pos="4731106" algn="l"/>
                <a:tab pos="5677327" algn="l"/>
                <a:tab pos="6623548" algn="l"/>
                <a:tab pos="7569769" algn="l"/>
                <a:tab pos="8515990" algn="l"/>
                <a:tab pos="9462211" algn="l"/>
                <a:tab pos="1040843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6221" algn="l"/>
                <a:tab pos="1892442" algn="l"/>
                <a:tab pos="2838663" algn="l"/>
                <a:tab pos="3784884" algn="l"/>
                <a:tab pos="4731106" algn="l"/>
                <a:tab pos="5677327" algn="l"/>
                <a:tab pos="6623548" algn="l"/>
                <a:tab pos="7569769" algn="l"/>
                <a:tab pos="8515990" algn="l"/>
                <a:tab pos="9462211" algn="l"/>
                <a:tab pos="1040843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6221" algn="l"/>
                <a:tab pos="1892442" algn="l"/>
                <a:tab pos="2838663" algn="l"/>
                <a:tab pos="3784884" algn="l"/>
                <a:tab pos="4731106" algn="l"/>
                <a:tab pos="5677327" algn="l"/>
                <a:tab pos="6623548" algn="l"/>
                <a:tab pos="7569769" algn="l"/>
                <a:tab pos="8515990" algn="l"/>
                <a:tab pos="9462211" algn="l"/>
                <a:tab pos="1040843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6221" algn="l"/>
                <a:tab pos="1892442" algn="l"/>
                <a:tab pos="2838663" algn="l"/>
                <a:tab pos="3784884" algn="l"/>
                <a:tab pos="4731106" algn="l"/>
                <a:tab pos="5677327" algn="l"/>
                <a:tab pos="6623548" algn="l"/>
                <a:tab pos="7569769" algn="l"/>
                <a:tab pos="8515990" algn="l"/>
                <a:tab pos="9462211" algn="l"/>
                <a:tab pos="1040843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6221" algn="l"/>
                <a:tab pos="1892442" algn="l"/>
                <a:tab pos="2838663" algn="l"/>
                <a:tab pos="3784884" algn="l"/>
                <a:tab pos="4731106" algn="l"/>
                <a:tab pos="5677327" algn="l"/>
                <a:tab pos="6623548" algn="l"/>
                <a:tab pos="7569769" algn="l"/>
                <a:tab pos="8515990" algn="l"/>
                <a:tab pos="9462211" algn="l"/>
                <a:tab pos="1040843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2108" indent="-236555" defTabSz="4648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6221" algn="l"/>
                <a:tab pos="1892442" algn="l"/>
                <a:tab pos="2838663" algn="l"/>
                <a:tab pos="3784884" algn="l"/>
                <a:tab pos="4731106" algn="l"/>
                <a:tab pos="5677327" algn="l"/>
                <a:tab pos="6623548" algn="l"/>
                <a:tab pos="7569769" algn="l"/>
                <a:tab pos="8515990" algn="l"/>
                <a:tab pos="9462211" algn="l"/>
                <a:tab pos="1040843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75219" indent="-236555" defTabSz="4648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6221" algn="l"/>
                <a:tab pos="1892442" algn="l"/>
                <a:tab pos="2838663" algn="l"/>
                <a:tab pos="3784884" algn="l"/>
                <a:tab pos="4731106" algn="l"/>
                <a:tab pos="5677327" algn="l"/>
                <a:tab pos="6623548" algn="l"/>
                <a:tab pos="7569769" algn="l"/>
                <a:tab pos="8515990" algn="l"/>
                <a:tab pos="9462211" algn="l"/>
                <a:tab pos="1040843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8329" indent="-236555" defTabSz="4648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6221" algn="l"/>
                <a:tab pos="1892442" algn="l"/>
                <a:tab pos="2838663" algn="l"/>
                <a:tab pos="3784884" algn="l"/>
                <a:tab pos="4731106" algn="l"/>
                <a:tab pos="5677327" algn="l"/>
                <a:tab pos="6623548" algn="l"/>
                <a:tab pos="7569769" algn="l"/>
                <a:tab pos="8515990" algn="l"/>
                <a:tab pos="9462211" algn="l"/>
                <a:tab pos="1040843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21440" indent="-236555" defTabSz="4648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6221" algn="l"/>
                <a:tab pos="1892442" algn="l"/>
                <a:tab pos="2838663" algn="l"/>
                <a:tab pos="3784884" algn="l"/>
                <a:tab pos="4731106" algn="l"/>
                <a:tab pos="5677327" algn="l"/>
                <a:tab pos="6623548" algn="l"/>
                <a:tab pos="7569769" algn="l"/>
                <a:tab pos="8515990" algn="l"/>
                <a:tab pos="9462211" algn="l"/>
                <a:tab pos="1040843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207AA5-E7A9-46A9-AE30-6587BC5A328B}" type="slidenum">
              <a:rPr lang="en-US" altLang="el-GR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l-GR">
              <a:latin typeface="Calibri" panose="020F0502020204030204" pitchFamily="34" charset="0"/>
            </a:endParaRPr>
          </a:p>
        </p:txBody>
      </p:sp>
      <p:sp>
        <p:nvSpPr>
          <p:cNvPr id="67587" name="Rectangle 1">
            <a:extLst>
              <a:ext uri="{FF2B5EF4-FFF2-40B4-BE49-F238E27FC236}">
                <a16:creationId xmlns:a16="http://schemas.microsoft.com/office/drawing/2014/main" id="{3AF9CF9F-4061-4B27-B9E8-276D56495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725488"/>
            <a:ext cx="6443663" cy="36258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72F16877-15CF-44A7-AB84-20B8C1AA8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19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40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86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169100" y="400050"/>
            <a:ext cx="7554900" cy="384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33400" y="1440375"/>
            <a:ext cx="5041200" cy="3150600"/>
          </a:xfrm>
          <a:prstGeom prst="rect">
            <a:avLst/>
          </a:prstGeom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1169100" y="7213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203050" y="1132549"/>
            <a:ext cx="5185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□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▣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1169100" y="7213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012775" y="1052499"/>
            <a:ext cx="2597400" cy="3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▣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5766774" y="1052499"/>
            <a:ext cx="2597400" cy="3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▣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521275" y="560700"/>
            <a:ext cx="8036100" cy="4022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3050" y="1132549"/>
            <a:ext cx="5185200" cy="3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□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533399" y="1440375"/>
            <a:ext cx="8130309" cy="31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b="1" dirty="0"/>
              <a:t>Changes in the Cultural Landscape</a:t>
            </a:r>
            <a:br>
              <a:rPr lang="en-US" sz="2400" b="1" dirty="0"/>
            </a:br>
            <a:r>
              <a:rPr lang="en-US" sz="2400" b="1" dirty="0"/>
              <a:t>The Tomato Production and Factory </a:t>
            </a:r>
            <a:r>
              <a:rPr lang="en-US" sz="2400" b="1"/>
              <a:t>in Santorini- turned into a museum</a:t>
            </a:r>
            <a:br>
              <a:rPr lang="en-US" sz="2400" b="1" dirty="0"/>
            </a:br>
            <a:br>
              <a:rPr lang="en-US" sz="2400" dirty="0"/>
            </a:br>
            <a:r>
              <a:rPr lang="el-GR" sz="1800" b="1" kern="100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</a:t>
            </a:r>
            <a:r>
              <a:rPr lang="en-US" sz="1800" b="1" kern="100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 original  presentation prepared by the HELLENIC CULTURE CENTRE </a:t>
            </a:r>
            <a:r>
              <a:rPr lang="en-US" sz="1800" b="1" kern="100" dirty="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VIP Project EU</a:t>
            </a:r>
            <a:br>
              <a:rPr lang="en-US" sz="1800" b="1" kern="100" dirty="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2400" dirty="0"/>
            </a:b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2EB8B74-0ED2-4B5D-86C2-218170E94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123" y="141353"/>
            <a:ext cx="2670877" cy="7384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533400" y="400050"/>
            <a:ext cx="2698898" cy="923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Santorini’s Cherry Tomato</a:t>
            </a:r>
            <a:endParaRPr dirty="0"/>
          </a:p>
        </p:txBody>
      </p:sp>
      <p:sp>
        <p:nvSpPr>
          <p:cNvPr id="62" name="Google Shape;62;p12"/>
          <p:cNvSpPr txBox="1"/>
          <p:nvPr/>
        </p:nvSpPr>
        <p:spPr>
          <a:xfrm>
            <a:off x="1311425" y="1744050"/>
            <a:ext cx="2866418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The small-fruited Santorini tomato, a Protected Designation of Origin (PDO) product since 2006, is one of the most famous and traditional products of Santorini.</a:t>
            </a:r>
            <a:endParaRPr sz="1200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1311425" y="4072149"/>
            <a:ext cx="65982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4" name="Εικόνα 3" descr="Εικόνα που περιέχει φαγητό, μπολ, πλήρης, μετρητής&#10;&#10;Περιγραφή που δημιουργήθηκε αυτόματα">
            <a:extLst>
              <a:ext uri="{FF2B5EF4-FFF2-40B4-BE49-F238E27FC236}">
                <a16:creationId xmlns:a16="http://schemas.microsoft.com/office/drawing/2014/main" id="{5853D4A6-AF63-44F8-8388-1C2ABD5A9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843" y="1203116"/>
            <a:ext cx="4306803" cy="28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7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533400" y="400050"/>
            <a:ext cx="2698898" cy="923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Santorini’s Cherry Tomato</a:t>
            </a:r>
            <a:endParaRPr dirty="0"/>
          </a:p>
        </p:txBody>
      </p:sp>
      <p:sp>
        <p:nvSpPr>
          <p:cNvPr id="62" name="Google Shape;62;p12"/>
          <p:cNvSpPr txBox="1"/>
          <p:nvPr/>
        </p:nvSpPr>
        <p:spPr>
          <a:xfrm>
            <a:off x="1582624" y="1393163"/>
            <a:ext cx="3473841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The Santorini tomato </a:t>
            </a:r>
            <a:r>
              <a:rPr lang="el-GR" sz="1800" b="1" dirty="0">
                <a:solidFill>
                  <a:srgbClr val="FF0000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(</a:t>
            </a:r>
            <a:r>
              <a:rPr lang="en-US" sz="1800" b="1" dirty="0" err="1">
                <a:solidFill>
                  <a:srgbClr val="FF0000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tomataki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Santorinis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)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deep red color 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high</a:t>
            </a:r>
            <a:r>
              <a:rPr lang="el-GR" sz="1800" dirty="0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 </a:t>
            </a:r>
            <a:r>
              <a:rPr lang="en-US" sz="1800" dirty="0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seed &amp; carbohydrate content 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 sweet, strongly acidic taste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round, slightly flattened shape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weigh 15–27 grams 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generally ripen in 80–90 days.</a:t>
            </a:r>
            <a:endParaRPr sz="1800" dirty="0">
              <a:solidFill>
                <a:srgbClr val="1D1D1B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1311425" y="4072149"/>
            <a:ext cx="65982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Εικόνα 2" descr="Εικόνα που περιέχει φαγητό, λαχανικό, ντομάτα, φυτό&#10;&#10;Περιγραφή που δημιουργήθηκε αυτόματα">
            <a:extLst>
              <a:ext uri="{FF2B5EF4-FFF2-40B4-BE49-F238E27FC236}">
                <a16:creationId xmlns:a16="http://schemas.microsoft.com/office/drawing/2014/main" id="{412E915A-2164-4D84-88F7-5C6A99A02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466" y="1211609"/>
            <a:ext cx="3554134" cy="2547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1">
            <a:extLst>
              <a:ext uri="{FF2B5EF4-FFF2-40B4-BE49-F238E27FC236}">
                <a16:creationId xmlns:a16="http://schemas.microsoft.com/office/drawing/2014/main" id="{8DBED84F-AEED-44E0-8920-31CC27FD9AB1}"/>
              </a:ext>
            </a:extLst>
          </p:cNvPr>
          <p:cNvGrpSpPr>
            <a:grpSpLocks/>
          </p:cNvGrpSpPr>
          <p:nvPr/>
        </p:nvGrpSpPr>
        <p:grpSpPr bwMode="auto">
          <a:xfrm>
            <a:off x="1406128" y="2613423"/>
            <a:ext cx="2986088" cy="2320528"/>
            <a:chOff x="221" y="2195"/>
            <a:chExt cx="2508" cy="1949"/>
          </a:xfrm>
        </p:grpSpPr>
        <p:pic>
          <p:nvPicPr>
            <p:cNvPr id="66568" name="Picture 2">
              <a:extLst>
                <a:ext uri="{FF2B5EF4-FFF2-40B4-BE49-F238E27FC236}">
                  <a16:creationId xmlns:a16="http://schemas.microsoft.com/office/drawing/2014/main" id="{B06813B6-509C-4231-A92E-BFF94BAA0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" r="755"/>
            <a:stretch>
              <a:fillRect/>
            </a:stretch>
          </p:blipFill>
          <p:spPr bwMode="auto">
            <a:xfrm>
              <a:off x="308" y="2320"/>
              <a:ext cx="2333" cy="169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569" name="Text Box 3">
              <a:extLst>
                <a:ext uri="{FF2B5EF4-FFF2-40B4-BE49-F238E27FC236}">
                  <a16:creationId xmlns:a16="http://schemas.microsoft.com/office/drawing/2014/main" id="{D182E884-400C-4ED9-A80F-CD74F889B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20000">
              <a:off x="308" y="2320"/>
              <a:ext cx="2333" cy="1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altLang="el-GR" sz="1050"/>
            </a:p>
          </p:txBody>
        </p:sp>
      </p:grpSp>
      <p:grpSp>
        <p:nvGrpSpPr>
          <p:cNvPr id="66563" name="Group 4">
            <a:extLst>
              <a:ext uri="{FF2B5EF4-FFF2-40B4-BE49-F238E27FC236}">
                <a16:creationId xmlns:a16="http://schemas.microsoft.com/office/drawing/2014/main" id="{A965F88B-772A-415C-9B42-D7D50F20294F}"/>
              </a:ext>
            </a:extLst>
          </p:cNvPr>
          <p:cNvGrpSpPr>
            <a:grpSpLocks/>
          </p:cNvGrpSpPr>
          <p:nvPr/>
        </p:nvGrpSpPr>
        <p:grpSpPr bwMode="auto">
          <a:xfrm>
            <a:off x="1338263" y="210741"/>
            <a:ext cx="2907506" cy="2205038"/>
            <a:chOff x="164" y="177"/>
            <a:chExt cx="2442" cy="1852"/>
          </a:xfrm>
        </p:grpSpPr>
        <p:pic>
          <p:nvPicPr>
            <p:cNvPr id="66566" name="Picture 5">
              <a:extLst>
                <a:ext uri="{FF2B5EF4-FFF2-40B4-BE49-F238E27FC236}">
                  <a16:creationId xmlns:a16="http://schemas.microsoft.com/office/drawing/2014/main" id="{162CEC6B-6915-4069-9418-DADFAF9E1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5" r="4315"/>
            <a:stretch>
              <a:fillRect/>
            </a:stretch>
          </p:blipFill>
          <p:spPr bwMode="auto">
            <a:xfrm>
              <a:off x="220" y="253"/>
              <a:ext cx="2332" cy="169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567" name="Text Box 6">
              <a:extLst>
                <a:ext uri="{FF2B5EF4-FFF2-40B4-BE49-F238E27FC236}">
                  <a16:creationId xmlns:a16="http://schemas.microsoft.com/office/drawing/2014/main" id="{E5E8969D-6680-44C4-8748-BF1FC89C0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0000">
              <a:off x="220" y="253"/>
              <a:ext cx="2332" cy="1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altLang="el-GR" sz="1050"/>
            </a:p>
          </p:txBody>
        </p:sp>
      </p:grpSp>
      <p:sp>
        <p:nvSpPr>
          <p:cNvPr id="66564" name="Text Box 7">
            <a:extLst>
              <a:ext uri="{FF2B5EF4-FFF2-40B4-BE49-F238E27FC236}">
                <a16:creationId xmlns:a16="http://schemas.microsoft.com/office/drawing/2014/main" id="{1ECF75B0-0006-4325-8731-393CC7FEA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82153"/>
            <a:ext cx="3098006" cy="71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 bIns="0" anchor="b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anose="020B0504020203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anose="020B0504020203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anose="020B0504020203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anose="020B0504020203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anose="020B0504020203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anose="020B0504020203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anose="020B0504020203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anose="020B0504020203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anose="020B0504020203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ts val="3441"/>
              </a:lnSpc>
              <a:spcBef>
                <a:spcPct val="0"/>
              </a:spcBef>
              <a:buClrTx/>
            </a:pPr>
            <a:r>
              <a:rPr lang="en-US" altLang="el-GR" sz="2100" b="1" i="1">
                <a:solidFill>
                  <a:srgbClr val="2C7C9F"/>
                </a:solidFill>
                <a:latin typeface="Arial "/>
                <a:ea typeface="Arial "/>
                <a:cs typeface="Arial "/>
              </a:rPr>
              <a:t>Tomataki – cherry tomato </a:t>
            </a:r>
            <a:endParaRPr lang="el-GR" altLang="el-GR" sz="2100" b="1" i="1">
              <a:solidFill>
                <a:srgbClr val="2C7C9F"/>
              </a:solidFill>
              <a:latin typeface="Arial "/>
              <a:ea typeface="Arial "/>
              <a:cs typeface="Arial "/>
            </a:endParaRPr>
          </a:p>
        </p:txBody>
      </p:sp>
      <p:sp>
        <p:nvSpPr>
          <p:cNvPr id="66565" name="Text Box 8">
            <a:extLst>
              <a:ext uri="{FF2B5EF4-FFF2-40B4-BE49-F238E27FC236}">
                <a16:creationId xmlns:a16="http://schemas.microsoft.com/office/drawing/2014/main" id="{212B0E5D-2EB4-465E-ACE8-F572AC6F8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660" y="810816"/>
            <a:ext cx="3384947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 sz="2400">
                <a:solidFill>
                  <a:srgbClr val="595959"/>
                </a:solidFill>
                <a:latin typeface="News Gothic MT"/>
                <a:cs typeface="Lucida Sans Unicode" panose="020B060203050402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 sz="2200">
                <a:solidFill>
                  <a:srgbClr val="595959"/>
                </a:solidFill>
                <a:latin typeface="News Gothic MT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 sz="2000">
                <a:solidFill>
                  <a:srgbClr val="595959"/>
                </a:solidFill>
                <a:latin typeface="News Gothic MT"/>
                <a:cs typeface="Lucida Sans Unicode" panose="020B0602030504020204" pitchFamily="34" charset="0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>
                <a:solidFill>
                  <a:srgbClr val="595959"/>
                </a:solidFill>
                <a:latin typeface="News Gothic MT"/>
                <a:cs typeface="Lucida Sans Unicode" panose="020B0602030504020204" pitchFamily="34" charset="0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>
                <a:solidFill>
                  <a:srgbClr val="595959"/>
                </a:solidFill>
                <a:latin typeface="News Gothic MT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>
                <a:solidFill>
                  <a:srgbClr val="595959"/>
                </a:solidFill>
                <a:latin typeface="News Gothic MT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>
                <a:solidFill>
                  <a:srgbClr val="595959"/>
                </a:solidFill>
                <a:latin typeface="News Gothic MT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>
                <a:solidFill>
                  <a:srgbClr val="595959"/>
                </a:solidFill>
                <a:latin typeface="News Gothic MT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>
                <a:solidFill>
                  <a:srgbClr val="595959"/>
                </a:solidFill>
                <a:latin typeface="News Gothic MT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450"/>
              </a:spcBef>
              <a:buClr>
                <a:srgbClr val="6FB7D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l-GR" sz="1500" dirty="0">
                <a:latin typeface="Arial" panose="020B0604020202020204" pitchFamily="34" charset="0"/>
                <a:cs typeface="Arial" panose="020B0604020202020204" pitchFamily="34" charset="0"/>
              </a:rPr>
              <a:t>No water </a:t>
            </a:r>
          </a:p>
          <a:p>
            <a:pPr>
              <a:spcBef>
                <a:spcPts val="450"/>
              </a:spcBef>
              <a:buClr>
                <a:srgbClr val="6FB7D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l-GR" sz="1500" dirty="0">
                <a:latin typeface="Arial" panose="020B0604020202020204" pitchFamily="34" charset="0"/>
                <a:cs typeface="Arial" panose="020B0604020202020204" pitchFamily="34" charset="0"/>
              </a:rPr>
              <a:t>Sweet, tasty, hard </a:t>
            </a:r>
          </a:p>
          <a:p>
            <a:pPr marL="257175" indent="-257175">
              <a:spcBef>
                <a:spcPts val="450"/>
              </a:spcBef>
              <a:buClr>
                <a:srgbClr val="6FB7D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l-GR" sz="1500" dirty="0">
                <a:latin typeface="Arial" panose="020B0604020202020204" pitchFamily="34" charset="0"/>
                <a:cs typeface="Arial" panose="020B0604020202020204" pitchFamily="34" charset="0"/>
              </a:rPr>
              <a:t>The tomato paste is unique</a:t>
            </a:r>
          </a:p>
          <a:p>
            <a:pPr marL="257175" indent="-257175">
              <a:spcBef>
                <a:spcPts val="450"/>
              </a:spcBef>
              <a:buClr>
                <a:srgbClr val="6FB7D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l-GR" sz="1500" dirty="0">
                <a:latin typeface="Arial" panose="020B0604020202020204" pitchFamily="34" charset="0"/>
                <a:cs typeface="Arial" panose="020B0604020202020204" pitchFamily="34" charset="0"/>
              </a:rPr>
              <a:t>Price four times higher</a:t>
            </a:r>
          </a:p>
          <a:p>
            <a:pPr marL="257175" indent="-257175">
              <a:spcBef>
                <a:spcPts val="450"/>
              </a:spcBef>
              <a:buClr>
                <a:srgbClr val="6FB7D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l-GR" sz="1500" dirty="0">
                <a:latin typeface="Arial" panose="020B0604020202020204" pitchFamily="34" charset="0"/>
                <a:cs typeface="Arial" panose="020B0604020202020204" pitchFamily="34" charset="0"/>
              </a:rPr>
              <a:t>Today can only be found in the Santo Wines Cooperative and in Sklavenitis super market (</a:t>
            </a:r>
            <a:r>
              <a:rPr lang="en-US" altLang="el-GR" sz="1500" dirty="0" err="1">
                <a:latin typeface="Arial" panose="020B0604020202020204" pitchFamily="34" charset="0"/>
                <a:cs typeface="Arial" panose="020B0604020202020204" pitchFamily="34" charset="0"/>
              </a:rPr>
              <a:t>Messaria</a:t>
            </a:r>
            <a:r>
              <a:rPr lang="en-US" altLang="el-GR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57175" indent="-257175">
              <a:spcBef>
                <a:spcPts val="450"/>
              </a:spcBef>
              <a:buClr>
                <a:srgbClr val="6FB7D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l-GR" sz="1500" dirty="0">
                <a:latin typeface="Arial" panose="020B0604020202020204" pitchFamily="34" charset="0"/>
                <a:cs typeface="Arial" panose="020B0604020202020204" pitchFamily="34" charset="0"/>
              </a:rPr>
              <a:t>You may buy also from local producers, </a:t>
            </a:r>
            <a:r>
              <a:rPr lang="en-US" altLang="el-GR" sz="1500" dirty="0" err="1">
                <a:latin typeface="Arial" panose="020B0604020202020204" pitchFamily="34" charset="0"/>
                <a:cs typeface="Arial" panose="020B0604020202020204" pitchFamily="34" charset="0"/>
              </a:rPr>
              <a:t>Andonis</a:t>
            </a:r>
            <a:r>
              <a:rPr lang="en-US" altLang="el-GR" sz="1500" dirty="0">
                <a:latin typeface="Arial" panose="020B0604020202020204" pitchFamily="34" charset="0"/>
                <a:cs typeface="Arial" panose="020B0604020202020204" pitchFamily="34" charset="0"/>
              </a:rPr>
              <a:t> Arvanitis and Petros Oikonomou in </a:t>
            </a:r>
            <a:r>
              <a:rPr lang="en-US" altLang="el-GR" sz="1500" dirty="0" err="1">
                <a:latin typeface="Arial" panose="020B0604020202020204" pitchFamily="34" charset="0"/>
                <a:cs typeface="Arial" panose="020B0604020202020204" pitchFamily="34" charset="0"/>
              </a:rPr>
              <a:t>Megalochori</a:t>
            </a:r>
            <a:endParaRPr lang="en-US" altLang="el-G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533400" y="400050"/>
            <a:ext cx="2698898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 Feature</a:t>
            </a:r>
          </a:p>
        </p:txBody>
      </p:sp>
      <p:sp>
        <p:nvSpPr>
          <p:cNvPr id="62" name="Google Shape;62;p12"/>
          <p:cNvSpPr txBox="1"/>
          <p:nvPr/>
        </p:nvSpPr>
        <p:spPr>
          <a:xfrm>
            <a:off x="1215732" y="1052120"/>
            <a:ext cx="3717775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Lack of rainwater and frequent watering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also a key feature of the wider Thera agricultural products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t’s why they are called anhydrous (waterless) tomatoes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water of the atmospheric humidity, which comes from the evaporation of the caldera is retained in the pores of the pumice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stones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 exist on the island.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1311425" y="4072149"/>
            <a:ext cx="65982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" name="Εικόνα 3" descr="Εικόνα που περιέχει φύ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7E23905-B418-4135-AEA7-4487D551A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171" y="1105419"/>
            <a:ext cx="4018768" cy="3014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19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533400" y="400050"/>
            <a:ext cx="2294860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19</a:t>
            </a:r>
            <a:r>
              <a:rPr lang="en" baseline="30000" dirty="0"/>
              <a:t>th</a:t>
            </a:r>
            <a:r>
              <a:rPr lang="en" dirty="0"/>
              <a:t> century</a:t>
            </a:r>
            <a:endParaRPr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3415701" y="1036856"/>
            <a:ext cx="5185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sown by a Christian monk named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Fragkiskos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year 1818 at the Capuchins Monastery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certain whether the tomato got accustomed to Santorini's weather and soil conditions or if it belongs to an altogether unique species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rganized cultivation of tomatoes in Santorini began from the year 1875</a:t>
            </a:r>
            <a:endParaRPr dirty="0"/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Google Shape;93;p16">
            <a:extLst>
              <a:ext uri="{FF2B5EF4-FFF2-40B4-BE49-F238E27FC236}">
                <a16:creationId xmlns:a16="http://schemas.microsoft.com/office/drawing/2014/main" id="{71E6BA3F-8EBC-4EE0-AE4C-4FB8ADEF3357}"/>
              </a:ext>
            </a:extLst>
          </p:cNvPr>
          <p:cNvSpPr txBox="1">
            <a:spLocks/>
          </p:cNvSpPr>
          <p:nvPr/>
        </p:nvSpPr>
        <p:spPr>
          <a:xfrm>
            <a:off x="1680830" y="3635728"/>
            <a:ext cx="6357384" cy="3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□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76200" indent="0" algn="ctr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Santorini tomato is that it has remained original to this day and never ever has it been implanted with another variety.</a:t>
            </a:r>
            <a:endParaRPr lang="en-US" dirty="0"/>
          </a:p>
        </p:txBody>
      </p:sp>
      <p:pic>
        <p:nvPicPr>
          <p:cNvPr id="3" name="Εικόνα 2" descr="Εικόνα που περιέχει φαγητό, πιάτο, εσωτερικό, διαφορετικός&#10;&#10;Περιγραφή που δημιουργήθηκε αυτόματα">
            <a:extLst>
              <a:ext uri="{FF2B5EF4-FFF2-40B4-BE49-F238E27FC236}">
                <a16:creationId xmlns:a16="http://schemas.microsoft.com/office/drawing/2014/main" id="{72CBF01C-C18B-4BC3-86D7-4F323B4BF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9" y="1036856"/>
            <a:ext cx="3530091" cy="2716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711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533400" y="400050"/>
            <a:ext cx="2698898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19</a:t>
            </a:r>
            <a:r>
              <a:rPr lang="en" baseline="30000" dirty="0"/>
              <a:t>th</a:t>
            </a:r>
            <a:r>
              <a:rPr lang="en" dirty="0"/>
              <a:t> century</a:t>
            </a:r>
            <a:endParaRPr dirty="0"/>
          </a:p>
        </p:txBody>
      </p:sp>
      <p:sp>
        <p:nvSpPr>
          <p:cNvPr id="62" name="Google Shape;62;p12"/>
          <p:cNvSpPr txBox="1"/>
          <p:nvPr/>
        </p:nvSpPr>
        <p:spPr>
          <a:xfrm>
            <a:off x="1131554" y="1034540"/>
            <a:ext cx="4201488" cy="186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popular Santorini legend has it that the first tomato seeds were brought from Suez. The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 of Santorini, “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is getting solid, strong and waterproof, when we mix it with lime and water. This materials was used for the Suez canal.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Santorini used to be a flourishing maritime kingdom and its seafarers used to frequent the Suez for trading.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one such trip to the Suez that the Santorini seamen brought the seed to the island and began cultivating the tomato.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1311425" y="4072149"/>
            <a:ext cx="65982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" name="Εικόνα 3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D4D54F31-A1B1-4CCC-B644-AE55DC53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73"/>
          <a:stretch/>
        </p:blipFill>
        <p:spPr>
          <a:xfrm>
            <a:off x="5247720" y="793283"/>
            <a:ext cx="3362880" cy="36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12294"/>
      </p:ext>
    </p:extLst>
  </p:cSld>
  <p:clrMapOvr>
    <a:masterClrMapping/>
  </p:clrMapOvr>
</p:sld>
</file>

<file path=ppt/theme/theme1.xml><?xml version="1.0" encoding="utf-8"?>
<a:theme xmlns:a="http://schemas.openxmlformats.org/drawingml/2006/main" name="Lysander template">
  <a:themeElements>
    <a:clrScheme name="Custom 347">
      <a:dk1>
        <a:srgbClr val="111111"/>
      </a:dk1>
      <a:lt1>
        <a:srgbClr val="FFFFFF"/>
      </a:lt1>
      <a:dk2>
        <a:srgbClr val="999999"/>
      </a:dk2>
      <a:lt2>
        <a:srgbClr val="EFEFEF"/>
      </a:lt2>
      <a:accent1>
        <a:srgbClr val="FF0000"/>
      </a:accent1>
      <a:accent2>
        <a:srgbClr val="CC0000"/>
      </a:accent2>
      <a:accent3>
        <a:srgbClr val="434343"/>
      </a:accent3>
      <a:accent4>
        <a:srgbClr val="999999"/>
      </a:accent4>
      <a:accent5>
        <a:srgbClr val="CCCCCC"/>
      </a:accent5>
      <a:accent6>
        <a:srgbClr val="EFEFEF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391</Words>
  <Application>Microsoft Office PowerPoint</Application>
  <PresentationFormat>On-screen Show (16:9)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Georgia</vt:lpstr>
      <vt:lpstr>Aptos</vt:lpstr>
      <vt:lpstr>Roboto Slab</vt:lpstr>
      <vt:lpstr>Arial </vt:lpstr>
      <vt:lpstr>Arial</vt:lpstr>
      <vt:lpstr>Times New Roman</vt:lpstr>
      <vt:lpstr>Lysander template</vt:lpstr>
      <vt:lpstr>Changes in the Cultural Landscape The Tomato Production and Factory in Santorini- turned into a museum  Αn original  presentation prepared by the HELLENIC CULTURE CENTRE VIP Project EU 15  </vt:lpstr>
      <vt:lpstr>Santorini’s Cherry Tomato</vt:lpstr>
      <vt:lpstr>Santorini’s Cherry Tomato</vt:lpstr>
      <vt:lpstr>PowerPoint Presentation</vt:lpstr>
      <vt:lpstr>Key Feature</vt:lpstr>
      <vt:lpstr>19th century</vt:lpstr>
      <vt:lpstr>19th century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Santorini’s Tomato Museum</dc:title>
  <cp:lastModifiedBy>Ifigenia Georgiadou</cp:lastModifiedBy>
  <cp:revision>30</cp:revision>
  <cp:lastPrinted>2022-01-16T07:23:47Z</cp:lastPrinted>
  <dcterms:modified xsi:type="dcterms:W3CDTF">2025-02-23T03:15:45Z</dcterms:modified>
</cp:coreProperties>
</file>