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85" r:id="rId6"/>
    <p:sldId id="286" r:id="rId7"/>
    <p:sldId id="275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79" userDrawn="1">
          <p15:clr>
            <a:srgbClr val="A4A3A4"/>
          </p15:clr>
        </p15:guide>
        <p15:guide id="2" pos="48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66068" autoAdjust="0"/>
  </p:normalViewPr>
  <p:slideViewPr>
    <p:cSldViewPr snapToGrid="0">
      <p:cViewPr varScale="1">
        <p:scale>
          <a:sx n="44" d="100"/>
          <a:sy n="44" d="100"/>
        </p:scale>
        <p:origin x="1512" y="53"/>
      </p:cViewPr>
      <p:guideLst>
        <p:guide pos="2479"/>
        <p:guide pos="48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FF3C-2951-40B9-8187-5ED6C90AADCE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0856-A303-4A8F-8073-9DD66CDDDF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3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F%81%CF%87%CE%AF%CE%BB%CE%BF%CF%87%CE%BF%CF%82" TargetMode="External"/><Relationship Id="rId13" Type="http://schemas.openxmlformats.org/officeDocument/2006/relationships/hyperlink" Target="https://el.wikipedia.org/wiki/%CE%91%CE%BB%CE%BA%CE%BC%CE%AC%CE%BD" TargetMode="External"/><Relationship Id="rId3" Type="http://schemas.openxmlformats.org/officeDocument/2006/relationships/hyperlink" Target="https://el.wikipedia.org/wiki/%CE%A3%CE%B1%CF%80%CF%86%CF%8E" TargetMode="External"/><Relationship Id="rId7" Type="http://schemas.openxmlformats.org/officeDocument/2006/relationships/hyperlink" Target="https://el.wikipedia.org/wiki/%CE%92%CE%BF%CE%B9%CF%89%CF%84%CE%AF%CE%B1" TargetMode="External"/><Relationship Id="rId12" Type="http://schemas.openxmlformats.org/officeDocument/2006/relationships/hyperlink" Target="https://el.wikipedia.org/wiki/%CE%9A%CE%BF%CE%BB%CE%BF%CF%86%CF%8E%CE%BD%CE%B1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el.wikipedia.org/w/index.php?title=%CE%A3%CF%84%CE%B7%CF%83%CE%AF%CF%87%CE%BF%CF%81%CE%BF%CF%82_%CE%BF_%CE%99%CE%BC%CE%B5%CF%81%CE%B1%CE%AF%CE%BF%CF%82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l.wikipedia.org/wiki/%CE%A0%CE%AF%CE%BD%CE%B4%CE%B1%CF%81%CE%BF%CF%82" TargetMode="External"/><Relationship Id="rId11" Type="http://schemas.openxmlformats.org/officeDocument/2006/relationships/hyperlink" Target="https://el.wikipedia.org/wiki/%CE%9C%CE%AF%CE%BC%CE%BD%CE%B5%CF%81%CE%BC%CE%BF%CF%82" TargetMode="External"/><Relationship Id="rId5" Type="http://schemas.openxmlformats.org/officeDocument/2006/relationships/hyperlink" Target="https://el.wikipedia.org/wiki/%CE%9B%CE%AD%CF%83%CE%B2%CE%BF%CF%82" TargetMode="External"/><Relationship Id="rId15" Type="http://schemas.openxmlformats.org/officeDocument/2006/relationships/hyperlink" Target="https://el.wikipedia.org/wiki/%CE%92%CE%B1%CE%BA%CF%87%CF%85%CE%BB%CE%AF%CE%B4%CE%B7%CF%82" TargetMode="External"/><Relationship Id="rId10" Type="http://schemas.openxmlformats.org/officeDocument/2006/relationships/hyperlink" Target="https://el.wikipedia.org/wiki/%CE%A3%CE%B9%CE%BC%CF%89%CE%BD%CE%AF%CE%B4%CE%B7%CF%82_%CE%BF_%CE%9A%CE%B5%CE%AF%CE%BF%CF%82" TargetMode="External"/><Relationship Id="rId4" Type="http://schemas.openxmlformats.org/officeDocument/2006/relationships/hyperlink" Target="https://el.wikipedia.org/wiki/%CE%91%CE%BB%CE%BA%CE%B1%CE%AF%CE%BF%CF%82_%CE%BF_%CE%9C%CF%85%CF%84%CE%B9%CE%BB%CE%B7%CE%BD%CE%B1%CE%AF%CE%BF%CF%82" TargetMode="External"/><Relationship Id="rId9" Type="http://schemas.openxmlformats.org/officeDocument/2006/relationships/hyperlink" Target="https://el.wikipedia.org/wiki/%CE%A0%CE%AC%CF%81%CE%BF%CF%82" TargetMode="External"/><Relationship Id="rId14" Type="http://schemas.openxmlformats.org/officeDocument/2006/relationships/hyperlink" Target="https://el.wikipedia.org/wiki/%CE%91%CF%81%CF%87%CE%B1%CE%AF%CE%B1_%CE%A3%CF%80%CE%AC%CF%81%CF%84%CE%B7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9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music is a significant aspect of Hellenic Culture in today world. Art and music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Greece have a long history dating from the Antiquity, when music was inseparable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played an important part in the ancient Greek’s everyday life. Music had got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ecclesiastical character in the Byzantine Empire. </a:t>
            </a:r>
          </a:p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ΛΕΞΕΙΣ ΜΟΥΣΙΚΗ, ΜΕΛΩΔΙΑ, ΤΟΝΟΣ, ΡΥΘΜΟΣ κ.α. είναι ελληνικές.</a:t>
            </a:r>
          </a:p>
          <a:p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 ΠΥΘΑΓΟΡΑΣ,  ΠΑΤΕΡΑΣ ΤΗΣ ΘΕΩΡΙΑΣ ΤΗΣ ΜΟΥΣΙΚΗΣ, ΉΤΑΝ ΕΛΛΗΝΑΣ. 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Πρώτοι ποιητές ήταν η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Σαπφώ"/>
              </a:rPr>
              <a:t>Σαπφώ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Αλκαίος ο Μυτιληναίος"/>
              </a:rPr>
              <a:t>Αλκαίος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Λέσβος"/>
              </a:rPr>
              <a:t>Λέσβο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Πίνδαρος"/>
              </a:rPr>
              <a:t>Πίνδαρος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την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Βοιωτία"/>
              </a:rPr>
              <a:t>Βοιωτία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Ακολούθησαν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Αρχίλοχος"/>
              </a:rPr>
              <a:t>Αρχίλοχος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την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Πάρος"/>
              </a:rPr>
              <a:t>Πάρο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Σιμωνίδης ο Κείος"/>
              </a:rPr>
              <a:t>Σιμωνίδης ο </a:t>
            </a:r>
            <a:r>
              <a:rPr lang="el-G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Σιμωνίδης ο Κείος"/>
              </a:rPr>
              <a:t>Κείος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Μίμνερμος"/>
              </a:rPr>
              <a:t>Μίμνερμος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την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Κολοφώνα"/>
              </a:rPr>
              <a:t>Κολοφώνα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Αλκμάν"/>
              </a:rPr>
              <a:t>Αλκμάν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από τη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Αρχαία Σπάρτη"/>
              </a:rPr>
              <a:t>Σπάρτη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Βακχυλίδης"/>
              </a:rPr>
              <a:t>Βακχυλίδης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και ο 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Στησίχορος ο Ιμεραίος (δεν έχει γραφτεί ακόμα)"/>
              </a:rPr>
              <a:t>Στησίχορος ο Ιμεραίος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ΟΛΥΠΙΑΚΟΙ</a:t>
            </a:r>
            <a:r>
              <a:rPr lang="el-G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ΑΓΩΝΕΣ, </a:t>
            </a:r>
            <a:r>
              <a:rPr lang="el-GR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Μαθημα</a:t>
            </a:r>
            <a:r>
              <a:rPr lang="el-G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ΣΧΟΛΕΙΟ , ΠΛΑΤΩΝ=  άμουσος άνθρωπος …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Πίστευε βαθιά και σταθερά πως η μουσική είναι μια θεϊκή τέχνη, έχει υψηλούς σκοπούς και είναι, επομένως, ένα εξαιρετικά κατάλληλο και αποτελεσματικό μέσο παιδείας.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Ως μουσικός ανήκε στη σχολή των Πυθαγορείων. Αναγνώριζε την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πυθαγορική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αρμονία όπως αυτή σχηματίζεται με συμφωνίες και θαύμαζε τον πυθαγόρειο καθορισμό των διαστημάτων, με αριθμητικούς λόγους. Είναι γνωστό πως ο Πυθαγόρας, ο μεγάλος φιλόσοφος, μαθηματικός και θεωρητικός της μουσικής, υπήρξε ο πρώτος που πρόβαλε και υποστήριξε την επιστημονική βάση της μουσικής και την ερμηνεία του κόσμου σε αριθμούς. Θεωρείται ο πατέρας της μουσικής, ο οποίος έθεσε τα θεμέλια της </a:t>
            </a:r>
            <a:r>
              <a:rPr lang="el-G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μαθηματικοποίησης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αλλά και της φιλοσοφικής ερμηνείας της μουσικής ώστε να αποτελεί διδακτική ύλη για τους νέους.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σημασία που αποδίδει ο Πλάτωνας στην αγωγή με τη μουσική, σχετίζεται με την ικανότητα που έχει αυτή η τέχνη, να διεισδύει στα τρίσβαθα της ψυχής και να την κάνει δεκτική στην ευπρέπεια και την ομορφιά. Κατά την έννοια αυτή, η παιδαγωγική σημασία της μουσικής στην εκπαίδευση των φυλακών της Πολιτείας είναι ευδιάκριτη στους στίχους 401b -403c. Ο Πλάτων, κρίνει, πως από τα 7 τους χρόνια τα παιδιά πρέπει να δέχονται ειδική εκπαίδευση, ξεκινώντας από την ποίηση και τη μουσική, τις οποίες διδάσκονται πριν από το χορό και τη γυμναστική, καθώς η ψυχή είναι ανώτερη του σώματος.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https://www.recital.gr/2016/03/09/i-mousiki-stin-politeia-tou-platona/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1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Byzantine music = the music of the Ortho</a:t>
            </a:r>
            <a:r>
              <a:rPr lang="en-US" dirty="0"/>
              <a:t>do</a:t>
            </a:r>
            <a:r>
              <a:rPr lang="en-GB" dirty="0"/>
              <a:t>x</a:t>
            </a:r>
            <a:r>
              <a:rPr lang="en-GB" baseline="0" dirty="0"/>
              <a:t> church,  </a:t>
            </a:r>
            <a:r>
              <a:rPr lang="en-GB" dirty="0"/>
              <a:t>4rth</a:t>
            </a:r>
            <a:r>
              <a:rPr lang="en-GB" baseline="0" dirty="0"/>
              <a:t> until 8</a:t>
            </a:r>
            <a:r>
              <a:rPr lang="en-GB" baseline="30000" dirty="0"/>
              <a:t>th</a:t>
            </a:r>
            <a:r>
              <a:rPr lang="en-GB" baseline="0" dirty="0"/>
              <a:t> centuries after Christ . </a:t>
            </a:r>
            <a:r>
              <a:rPr lang="en-GB" baseline="0" dirty="0" err="1"/>
              <a:t>Romanos</a:t>
            </a:r>
            <a:r>
              <a:rPr lang="en-GB" baseline="0" dirty="0"/>
              <a:t> o </a:t>
            </a:r>
            <a:r>
              <a:rPr lang="en-GB" baseline="0" dirty="0" err="1"/>
              <a:t>Melodos</a:t>
            </a:r>
            <a:r>
              <a:rPr lang="en-GB" baseline="0" dirty="0"/>
              <a:t>, </a:t>
            </a:r>
            <a:r>
              <a:rPr lang="en-GB" baseline="0" dirty="0" err="1"/>
              <a:t>megas</a:t>
            </a:r>
            <a:r>
              <a:rPr lang="en-GB" baseline="0" dirty="0"/>
              <a:t> </a:t>
            </a:r>
            <a:r>
              <a:rPr lang="en-GB" baseline="0" dirty="0" err="1"/>
              <a:t>Valeileios</a:t>
            </a:r>
            <a:r>
              <a:rPr lang="en-GB" baseline="0" dirty="0"/>
              <a:t>, </a:t>
            </a:r>
            <a:r>
              <a:rPr lang="en-GB" baseline="0" dirty="0" err="1"/>
              <a:t>Grigorios</a:t>
            </a:r>
            <a:r>
              <a:rPr lang="en-GB" baseline="0" dirty="0"/>
              <a:t> and </a:t>
            </a:r>
            <a:r>
              <a:rPr lang="en-GB" baseline="0" dirty="0" err="1"/>
              <a:t>Chrysostomos</a:t>
            </a:r>
            <a:r>
              <a:rPr lang="en-GB" baseline="0" dirty="0"/>
              <a:t>. </a:t>
            </a:r>
            <a:r>
              <a:rPr lang="en-GB" baseline="0" dirty="0" err="1"/>
              <a:t>Ioannis</a:t>
            </a:r>
            <a:r>
              <a:rPr lang="en-GB" baseline="0" dirty="0"/>
              <a:t> o </a:t>
            </a:r>
            <a:r>
              <a:rPr lang="en-GB" baseline="0" dirty="0" err="1"/>
              <a:t>Damaskinos</a:t>
            </a:r>
            <a:r>
              <a:rPr lang="en-GB" baseline="0" dirty="0"/>
              <a:t> encoded (</a:t>
            </a:r>
            <a:r>
              <a:rPr lang="el-GR" baseline="0" dirty="0" err="1"/>
              <a:t>κωδικοποιησε</a:t>
            </a:r>
            <a:r>
              <a:rPr lang="el-GR" baseline="0" dirty="0"/>
              <a:t>) </a:t>
            </a:r>
            <a:r>
              <a:rPr lang="en-GB" baseline="0" dirty="0"/>
              <a:t> in </a:t>
            </a:r>
            <a:r>
              <a:rPr lang="en-GB" baseline="0" dirty="0" err="1"/>
              <a:t>oktoicho</a:t>
            </a:r>
            <a:r>
              <a:rPr lang="en-GB" baseline="0" dirty="0"/>
              <a:t> (</a:t>
            </a:r>
            <a:r>
              <a:rPr lang="el-GR" baseline="0" dirty="0"/>
              <a:t>η Οκτώηχος) </a:t>
            </a:r>
            <a:r>
              <a:rPr lang="en-GB" baseline="0" dirty="0"/>
              <a:t>from 8</a:t>
            </a:r>
            <a:r>
              <a:rPr lang="en-GB" baseline="30000" dirty="0"/>
              <a:t>th</a:t>
            </a:r>
            <a:r>
              <a:rPr lang="en-GB" baseline="0" dirty="0"/>
              <a:t> to 13 century after Christ </a:t>
            </a:r>
            <a:r>
              <a:rPr lang="el-GR" baseline="0" dirty="0"/>
              <a:t>και ήταν </a:t>
            </a:r>
            <a:r>
              <a:rPr lang="el-GR" baseline="0" dirty="0" err="1"/>
              <a:t>σταθμος</a:t>
            </a:r>
            <a:r>
              <a:rPr lang="en-GB" baseline="0" dirty="0"/>
              <a:t> </a:t>
            </a:r>
            <a:r>
              <a:rPr lang="el-GR" baseline="0" dirty="0"/>
              <a:t>στην </a:t>
            </a:r>
            <a:r>
              <a:rPr lang="el-GR" baseline="0" dirty="0" err="1"/>
              <a:t>εξελιξη</a:t>
            </a:r>
            <a:r>
              <a:rPr lang="el-GR" baseline="0" dirty="0"/>
              <a:t> της </a:t>
            </a:r>
            <a:r>
              <a:rPr lang="el-GR" baseline="0" dirty="0" err="1"/>
              <a:t>βυζαντινης</a:t>
            </a:r>
            <a:r>
              <a:rPr lang="el-GR" baseline="0" dirty="0"/>
              <a:t> μουσικής. </a:t>
            </a:r>
          </a:p>
          <a:p>
            <a:r>
              <a:rPr lang="el-GR" baseline="0" dirty="0"/>
              <a:t>1</a:t>
            </a:r>
            <a:r>
              <a:rPr lang="en-GB" baseline="0" dirty="0"/>
              <a:t>7</a:t>
            </a:r>
            <a:r>
              <a:rPr lang="en-GB" baseline="30000" dirty="0"/>
              <a:t>th</a:t>
            </a:r>
            <a:r>
              <a:rPr lang="en-GB" baseline="0" dirty="0"/>
              <a:t> – 19</a:t>
            </a:r>
            <a:r>
              <a:rPr lang="en-GB" baseline="30000" dirty="0"/>
              <a:t>th</a:t>
            </a:r>
            <a:r>
              <a:rPr lang="en-GB" baseline="0" dirty="0"/>
              <a:t> centuries , </a:t>
            </a:r>
            <a:r>
              <a:rPr lang="en-GB" baseline="0" dirty="0" err="1"/>
              <a:t>metabyzantine</a:t>
            </a:r>
            <a:r>
              <a:rPr lang="en-GB" baseline="0" dirty="0"/>
              <a:t> music , </a:t>
            </a:r>
            <a:r>
              <a:rPr lang="en-GB" baseline="0" dirty="0" err="1"/>
              <a:t>ioannis</a:t>
            </a:r>
            <a:r>
              <a:rPr lang="en-GB" baseline="0" dirty="0"/>
              <a:t> </a:t>
            </a:r>
            <a:r>
              <a:rPr lang="en-GB" baseline="0" dirty="0" err="1"/>
              <a:t>Koukouzis</a:t>
            </a:r>
            <a:r>
              <a:rPr lang="en-GB" baseline="0" dirty="0"/>
              <a:t>, and especially </a:t>
            </a:r>
            <a:r>
              <a:rPr lang="en-GB" baseline="0" dirty="0" err="1"/>
              <a:t>Chourmoyzios</a:t>
            </a:r>
            <a:r>
              <a:rPr lang="en-GB" baseline="0" dirty="0"/>
              <a:t>  </a:t>
            </a:r>
            <a:r>
              <a:rPr lang="en-GB" baseline="0" dirty="0" err="1"/>
              <a:t>Chartofylakas</a:t>
            </a:r>
            <a:r>
              <a:rPr lang="en-GB" baseline="0" dirty="0"/>
              <a:t> = 7 </a:t>
            </a:r>
            <a:r>
              <a:rPr lang="el-GR" baseline="0" dirty="0" err="1"/>
              <a:t>φθογγοι</a:t>
            </a:r>
            <a:r>
              <a:rPr lang="el-GR" baseline="0" dirty="0"/>
              <a:t> : </a:t>
            </a:r>
            <a:r>
              <a:rPr lang="el-GR" baseline="0" dirty="0" err="1"/>
              <a:t>πα</a:t>
            </a:r>
            <a:r>
              <a:rPr lang="el-GR" baseline="0" dirty="0"/>
              <a:t> </a:t>
            </a:r>
            <a:r>
              <a:rPr lang="el-GR" baseline="0" dirty="0" err="1"/>
              <a:t>βου</a:t>
            </a:r>
            <a:r>
              <a:rPr lang="el-GR" baseline="0" dirty="0"/>
              <a:t> </a:t>
            </a:r>
            <a:r>
              <a:rPr lang="el-GR" baseline="0" dirty="0" err="1"/>
              <a:t>γα</a:t>
            </a:r>
            <a:r>
              <a:rPr lang="el-GR" baseline="0" dirty="0"/>
              <a:t> δη </a:t>
            </a:r>
            <a:r>
              <a:rPr lang="el-GR" baseline="0" dirty="0" err="1"/>
              <a:t>κε</a:t>
            </a:r>
            <a:r>
              <a:rPr lang="el-GR" baseline="0" dirty="0"/>
              <a:t>, ζω </a:t>
            </a:r>
            <a:r>
              <a:rPr lang="el-GR" baseline="0" dirty="0" err="1"/>
              <a:t>νη</a:t>
            </a:r>
            <a:endParaRPr lang="en-GB" baseline="0" dirty="0"/>
          </a:p>
          <a:p>
            <a:endParaRPr lang="el-GR" baseline="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76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25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95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9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6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0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1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4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4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9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5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4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7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2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60331"/>
            <a:ext cx="6815669" cy="2779428"/>
          </a:xfrm>
          <a:solidFill>
            <a:srgbClr val="0070C0"/>
          </a:solidFill>
        </p:spPr>
        <p:txBody>
          <a:bodyPr/>
          <a:lstStyle/>
          <a:p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C000"/>
                </a:solidFill>
              </a:rPr>
              <a:t>Musical Instruments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l-GR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</a:t>
            </a:r>
            <a:br>
              <a:rPr lang="en-US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</a:t>
            </a:r>
            <a:br>
              <a:rPr lang="en-US" sz="28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l-G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61" y="4639759"/>
            <a:ext cx="2401742" cy="16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849" y="619380"/>
            <a:ext cx="2175642" cy="153562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8394"/>
            <a:ext cx="9601196" cy="3777474"/>
          </a:xfrm>
        </p:spPr>
        <p:txBody>
          <a:bodyPr>
            <a:normAutofit fontScale="92500"/>
          </a:bodyPr>
          <a:lstStyle/>
          <a:p>
            <a:r>
              <a:rPr lang="en-GB" dirty="0"/>
              <a:t>Art and music </a:t>
            </a:r>
            <a:r>
              <a:rPr lang="en-US" dirty="0"/>
              <a:t>in Greece have a long history dating since the Antiquity </a:t>
            </a:r>
          </a:p>
          <a:p>
            <a:r>
              <a:rPr lang="en-US" dirty="0"/>
              <a:t>The </a:t>
            </a:r>
            <a:r>
              <a:rPr lang="en-GB" dirty="0"/>
              <a:t>Singers</a:t>
            </a:r>
            <a:r>
              <a:rPr lang="en-US" dirty="0"/>
              <a:t>(</a:t>
            </a:r>
            <a:r>
              <a:rPr lang="el-GR" dirty="0"/>
              <a:t>αοιδοί</a:t>
            </a:r>
            <a:r>
              <a:rPr lang="en-GB" dirty="0"/>
              <a:t>) in the 8</a:t>
            </a:r>
            <a:r>
              <a:rPr lang="en-GB" baseline="30000" dirty="0"/>
              <a:t>th</a:t>
            </a:r>
            <a:r>
              <a:rPr lang="en-GB" dirty="0"/>
              <a:t> century before Christ : war, heroes. </a:t>
            </a:r>
            <a:r>
              <a:rPr lang="en-GB" dirty="0" err="1"/>
              <a:t>Lyra</a:t>
            </a:r>
            <a:r>
              <a:rPr lang="en-GB" dirty="0"/>
              <a:t>-kithara</a:t>
            </a:r>
            <a:endParaRPr lang="el-GR" dirty="0"/>
          </a:p>
          <a:p>
            <a:r>
              <a:rPr lang="en-GB" dirty="0"/>
              <a:t>Homer says that praying to the Muses (</a:t>
            </a:r>
            <a:r>
              <a:rPr lang="el-GR" dirty="0" err="1"/>
              <a:t>Μουσες</a:t>
            </a:r>
            <a:r>
              <a:rPr lang="en-GB" dirty="0"/>
              <a:t>)</a:t>
            </a:r>
            <a:r>
              <a:rPr lang="el-GR" dirty="0"/>
              <a:t> </a:t>
            </a:r>
            <a:r>
              <a:rPr lang="en-GB" dirty="0"/>
              <a:t> began in Thrace. From there they disseminated music everywhere, up to India </a:t>
            </a:r>
            <a:endParaRPr lang="el-GR" dirty="0"/>
          </a:p>
          <a:p>
            <a:r>
              <a:rPr lang="en-GB" dirty="0"/>
              <a:t>Lyrical poetry 7</a:t>
            </a:r>
            <a:r>
              <a:rPr lang="en-GB" baseline="30000" dirty="0"/>
              <a:t>th</a:t>
            </a:r>
            <a:r>
              <a:rPr lang="en-GB" dirty="0"/>
              <a:t> and 6</a:t>
            </a:r>
            <a:r>
              <a:rPr lang="en-GB" baseline="30000" dirty="0"/>
              <a:t>th</a:t>
            </a:r>
            <a:r>
              <a:rPr lang="en-GB" dirty="0"/>
              <a:t> centuries .Personal feelings. </a:t>
            </a:r>
            <a:r>
              <a:rPr lang="en-GB" dirty="0" err="1"/>
              <a:t>Alkeos</a:t>
            </a:r>
            <a:r>
              <a:rPr lang="en-GB" dirty="0"/>
              <a:t>, Sappho, </a:t>
            </a:r>
            <a:r>
              <a:rPr lang="en-GB" dirty="0" err="1"/>
              <a:t>Pindaros</a:t>
            </a:r>
            <a:r>
              <a:rPr lang="en-GB" dirty="0"/>
              <a:t>, </a:t>
            </a:r>
            <a:r>
              <a:rPr lang="en-GB" dirty="0" err="1"/>
              <a:t>Anakreon</a:t>
            </a:r>
            <a:endParaRPr lang="en-GB" dirty="0"/>
          </a:p>
          <a:p>
            <a:r>
              <a:rPr lang="en-GB" dirty="0"/>
              <a:t>Drama and comedy in the 5</a:t>
            </a:r>
            <a:r>
              <a:rPr lang="en-GB" baseline="30000" dirty="0"/>
              <a:t>th</a:t>
            </a:r>
            <a:r>
              <a:rPr lang="en-GB" dirty="0"/>
              <a:t> century connected poetry, dance  and music (a</a:t>
            </a:r>
            <a:r>
              <a:rPr lang="en-US" dirty="0"/>
              <a:t>v</a:t>
            </a:r>
            <a:r>
              <a:rPr lang="en-GB" dirty="0" err="1"/>
              <a:t>los</a:t>
            </a:r>
            <a:r>
              <a:rPr lang="en-GB" dirty="0"/>
              <a:t>) </a:t>
            </a:r>
            <a:endParaRPr lang="en-US" dirty="0"/>
          </a:p>
          <a:p>
            <a:r>
              <a:rPr lang="en-US" dirty="0"/>
              <a:t>Music played an important part in the ancient Greek’s everyday life.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66218" y="964141"/>
            <a:ext cx="1362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Music in Greece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dirty="0"/>
          </a:p>
        </p:txBody>
      </p:sp>
      <p:pic>
        <p:nvPicPr>
          <p:cNvPr id="6" name="Εικόνα 5" descr="https://i.ytimg.com/vi/elERNFoEf3Y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01" y="619380"/>
            <a:ext cx="2926224" cy="1535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7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Byzantine music the music of the Orthodox Church 4rth until 8</a:t>
            </a:r>
            <a:r>
              <a:rPr lang="en-GB" sz="3200" baseline="30000" dirty="0"/>
              <a:t>th</a:t>
            </a:r>
            <a:r>
              <a:rPr lang="en-GB" sz="3200" dirty="0"/>
              <a:t> centuries after Christ - </a:t>
            </a:r>
            <a:r>
              <a:rPr lang="el-GR" sz="3200" dirty="0"/>
              <a:t>Λαϊκοί ψάλτες στην εκκλησία</a:t>
            </a:r>
            <a:br>
              <a:rPr lang="en-GB" sz="3200" dirty="0"/>
            </a:br>
            <a:r>
              <a:rPr lang="en-GB" sz="2800" dirty="0"/>
              <a:t>7 </a:t>
            </a:r>
            <a:r>
              <a:rPr lang="el-GR" sz="2800" dirty="0" err="1"/>
              <a:t>φθογγοι</a:t>
            </a:r>
            <a:r>
              <a:rPr lang="el-GR" sz="2800" dirty="0"/>
              <a:t> : </a:t>
            </a:r>
            <a:r>
              <a:rPr lang="el-GR" sz="2800" dirty="0" err="1"/>
              <a:t>πα</a:t>
            </a:r>
            <a:r>
              <a:rPr lang="el-GR" sz="2800" dirty="0"/>
              <a:t> </a:t>
            </a:r>
            <a:r>
              <a:rPr lang="el-GR" sz="2800" dirty="0" err="1"/>
              <a:t>βου</a:t>
            </a:r>
            <a:r>
              <a:rPr lang="el-GR" sz="2800" dirty="0"/>
              <a:t> </a:t>
            </a:r>
            <a:r>
              <a:rPr lang="el-GR" sz="2800" dirty="0" err="1"/>
              <a:t>γα</a:t>
            </a:r>
            <a:r>
              <a:rPr lang="el-GR" sz="2800" dirty="0"/>
              <a:t> δη </a:t>
            </a:r>
            <a:r>
              <a:rPr lang="el-GR" sz="2800" dirty="0" err="1"/>
              <a:t>κε</a:t>
            </a:r>
            <a:r>
              <a:rPr lang="el-GR" sz="2800" dirty="0"/>
              <a:t>, ζω, </a:t>
            </a:r>
            <a:r>
              <a:rPr lang="el-GR" sz="2800" dirty="0" err="1"/>
              <a:t>νη</a:t>
            </a:r>
            <a:br>
              <a:rPr lang="en-GB" sz="2800" dirty="0"/>
            </a:br>
            <a:endParaRPr lang="el-G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6" y="2554014"/>
            <a:ext cx="5881108" cy="357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563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Λύρα, </a:t>
            </a:r>
            <a:r>
              <a:rPr lang="el-GR" b="1" dirty="0"/>
              <a:t>ζουρνάς</a:t>
            </a:r>
            <a:r>
              <a:rPr lang="el-GR" dirty="0"/>
              <a:t> και ούτι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112579"/>
            <a:ext cx="5310208" cy="365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52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4061"/>
          </a:xfrm>
        </p:spPr>
        <p:txBody>
          <a:bodyPr>
            <a:normAutofit fontScale="90000"/>
          </a:bodyPr>
          <a:lstStyle/>
          <a:p>
            <a:r>
              <a:rPr lang="el-GR" dirty="0"/>
              <a:t>Ήπειρος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779" y="1466193"/>
            <a:ext cx="10862442" cy="53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4061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Επτανησα</a:t>
            </a:r>
            <a:r>
              <a:rPr lang="el-GR" dirty="0"/>
              <a:t>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979" y="1466193"/>
            <a:ext cx="10436773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Δωδεκάνησα, νταούλι και βιολί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5703" y="1970690"/>
            <a:ext cx="4500594" cy="42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089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1038</TotalTime>
  <Words>653</Words>
  <Application>Microsoft Office PowerPoint</Application>
  <PresentationFormat>Widescreen</PresentationFormat>
  <Paragraphs>31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Garamond</vt:lpstr>
      <vt:lpstr>Organic</vt:lpstr>
      <vt:lpstr>   Musical Instruments  Αn original  presentation prepared by the HELLENIC CULTURE CENTRE  VIP Project EU 23 </vt:lpstr>
      <vt:lpstr>PowerPoint Presentation</vt:lpstr>
      <vt:lpstr>Byzantine music the music of the Orthodox Church 4rth until 8th centuries after Christ - Λαϊκοί ψάλτες στην εκκλησία 7 φθογγοι : πα βου γα δη κε, ζω, νη </vt:lpstr>
      <vt:lpstr>Λύρα, ζουρνάς και ούτι</vt:lpstr>
      <vt:lpstr>Ήπειρος </vt:lpstr>
      <vt:lpstr>Επτανησα </vt:lpstr>
      <vt:lpstr>Δωδεκάνησα, νταούλι και βιολί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HCC-2</dc:creator>
  <cp:lastModifiedBy>Ifigenia Georgiadou</cp:lastModifiedBy>
  <cp:revision>79</cp:revision>
  <dcterms:created xsi:type="dcterms:W3CDTF">2016-06-07T11:06:22Z</dcterms:created>
  <dcterms:modified xsi:type="dcterms:W3CDTF">2025-02-23T00:02:43Z</dcterms:modified>
</cp:coreProperties>
</file>