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AF52-87F8-63A5-F9FA-EAAF53F13F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014C3E-7EAE-6E63-29FE-909BD76770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5A6DE6-A143-F4F0-36CC-9DDD61E8D6ED}"/>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833F05F1-577C-2551-E1A4-1BB32BF829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2412C-B802-D983-B631-F84C169999BC}"/>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86578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C498-CE26-7EB0-351D-63443DCE85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51D371-C013-E10B-22A9-AC899CE8AA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895280-A336-94B2-A7AF-FD3385E7B351}"/>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E9CE492F-4B3B-DD27-545F-37856BCA9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6E951A-53C2-7A60-4C95-78B9006F89F0}"/>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67169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A5D72E-9E97-6A6E-4F1E-79C82A5C61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0EFAC5-C60B-8FF3-BA88-A7141ED134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F5988-483E-60CA-6090-5775CBA116E8}"/>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1F50864C-A84D-72F1-65B2-F98EA65AE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89694-9BD3-4A48-AF48-0372E3CBF05A}"/>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64107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95FB2-B174-CA7D-87FF-E64C6CC4A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C6C21-EF79-70E7-77D3-339145A678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3677DC-4865-5A37-CBDD-B5103A171F76}"/>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AD764DCC-A6F9-EDC0-6F89-A56EBAFC2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8B352-AF20-4898-51DA-4ECBC783C92C}"/>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2628306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4745F-6D9D-4937-765C-3ECE1C27C9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6B710-1520-91D1-379D-FE73CB217C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C4A04-DFA2-6DD1-63D3-2920794E7C80}"/>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37EE0E7F-8DB8-90EE-93C6-4CD4AA586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E851F-3C03-B820-0320-024DAFA930B1}"/>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25848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81282-2E5B-6CC8-BC1B-237112291C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1ABE99-CB2F-0A4C-6169-44217464E7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22825A-22EA-0FF0-F8BC-1C53C1B43E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1437E2-A849-2C5E-CB39-F61041EF4CC5}"/>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6" name="Footer Placeholder 5">
            <a:extLst>
              <a:ext uri="{FF2B5EF4-FFF2-40B4-BE49-F238E27FC236}">
                <a16:creationId xmlns:a16="http://schemas.microsoft.com/office/drawing/2014/main" id="{4554EA7B-7E59-3D53-43AD-55ABB30602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8F5F35-B1FE-84FC-7AB2-C18498ABB3C5}"/>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2238033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D7AA3-0DBE-C747-0E30-1A2C051BC8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35D4C7-AB69-F734-DFA2-C19E1CD86D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19A356-AA55-94E4-CE7E-F5CB36C075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A684E4-B83F-0838-9D9C-51D3F92668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967CD-7C41-0473-AAA6-B1DDA40F47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704E48-E4EB-6B90-B0B5-4FEA7F02DADF}"/>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8" name="Footer Placeholder 7">
            <a:extLst>
              <a:ext uri="{FF2B5EF4-FFF2-40B4-BE49-F238E27FC236}">
                <a16:creationId xmlns:a16="http://schemas.microsoft.com/office/drawing/2014/main" id="{6456350A-4A6F-9AFB-F79F-BD019162B6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C4DA2A-74F7-EE58-37EA-3642945BE1B6}"/>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294219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8F19B-92F7-ADE4-6762-ACF20A3DBA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42DFCA-24A7-6185-CA8E-FC01689A8BF7}"/>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4" name="Footer Placeholder 3">
            <a:extLst>
              <a:ext uri="{FF2B5EF4-FFF2-40B4-BE49-F238E27FC236}">
                <a16:creationId xmlns:a16="http://schemas.microsoft.com/office/drawing/2014/main" id="{630983F1-5CFB-C14C-AE2D-C0F1AADC34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77B73D-363E-7E1C-B799-C14D1B5917FA}"/>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272323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328792-B99E-50A2-0B17-663938FD1F78}"/>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3" name="Footer Placeholder 2">
            <a:extLst>
              <a:ext uri="{FF2B5EF4-FFF2-40B4-BE49-F238E27FC236}">
                <a16:creationId xmlns:a16="http://schemas.microsoft.com/office/drawing/2014/main" id="{1C5849B2-1023-7186-E7FF-9AEC60242C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9DD220-190D-C404-43A4-63BBA1D3FDA9}"/>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56881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0E2C9-DDB1-58EC-2976-AAF7877D4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92B51B-3C9B-1653-75AA-A0AE9D9585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871036-E4B5-5253-B91A-A5975FF9D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843D68-332E-68DD-F2FA-9E489FAE76B7}"/>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6" name="Footer Placeholder 5">
            <a:extLst>
              <a:ext uri="{FF2B5EF4-FFF2-40B4-BE49-F238E27FC236}">
                <a16:creationId xmlns:a16="http://schemas.microsoft.com/office/drawing/2014/main" id="{0BA578A7-F1C6-58DB-D476-2B6966FFA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87F1CD-F4A9-EA31-042C-97928AA0053D}"/>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314557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761AF-A3E8-D40B-6E0A-E6F77F08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9B8836-FB5F-DEDF-D541-FE465396F5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EB1A1E-6FAC-8451-FEDA-6CA102FA4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701CC-FC87-9A86-C4EE-DD4E80A0D194}"/>
              </a:ext>
            </a:extLst>
          </p:cNvPr>
          <p:cNvSpPr>
            <a:spLocks noGrp="1"/>
          </p:cNvSpPr>
          <p:nvPr>
            <p:ph type="dt" sz="half" idx="10"/>
          </p:nvPr>
        </p:nvSpPr>
        <p:spPr/>
        <p:txBody>
          <a:bodyPr/>
          <a:lstStyle/>
          <a:p>
            <a:fld id="{D04B8E0D-82C2-4E5D-8174-B24C454EA90F}" type="datetimeFigureOut">
              <a:rPr lang="en-US" smtClean="0"/>
              <a:t>2/23/2025</a:t>
            </a:fld>
            <a:endParaRPr lang="en-US"/>
          </a:p>
        </p:txBody>
      </p:sp>
      <p:sp>
        <p:nvSpPr>
          <p:cNvPr id="6" name="Footer Placeholder 5">
            <a:extLst>
              <a:ext uri="{FF2B5EF4-FFF2-40B4-BE49-F238E27FC236}">
                <a16:creationId xmlns:a16="http://schemas.microsoft.com/office/drawing/2014/main" id="{BE089296-5F78-80FA-12F9-A7622131C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69C21-418A-C270-4966-554412489E18}"/>
              </a:ext>
            </a:extLst>
          </p:cNvPr>
          <p:cNvSpPr>
            <a:spLocks noGrp="1"/>
          </p:cNvSpPr>
          <p:nvPr>
            <p:ph type="sldNum" sz="quarter" idx="12"/>
          </p:nvPr>
        </p:nvSpPr>
        <p:spPr/>
        <p:txBody>
          <a:bodyPr/>
          <a:lstStyle/>
          <a:p>
            <a:fld id="{C640B1B1-D898-4710-8942-E8425764BD96}" type="slidenum">
              <a:rPr lang="en-US" smtClean="0"/>
              <a:t>‹#›</a:t>
            </a:fld>
            <a:endParaRPr lang="en-US"/>
          </a:p>
        </p:txBody>
      </p:sp>
    </p:spTree>
    <p:extLst>
      <p:ext uri="{BB962C8B-B14F-4D97-AF65-F5344CB8AC3E}">
        <p14:creationId xmlns:p14="http://schemas.microsoft.com/office/powerpoint/2010/main" val="124945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21D125-F52C-8F48-3440-21447B952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4A64BC-939F-69EE-3C95-881468CDC7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6FB998-17A2-BA05-9DB9-C5D9C0D334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B8E0D-82C2-4E5D-8174-B24C454EA90F}" type="datetimeFigureOut">
              <a:rPr lang="en-US" smtClean="0"/>
              <a:t>2/23/2025</a:t>
            </a:fld>
            <a:endParaRPr lang="en-US"/>
          </a:p>
        </p:txBody>
      </p:sp>
      <p:sp>
        <p:nvSpPr>
          <p:cNvPr id="5" name="Footer Placeholder 4">
            <a:extLst>
              <a:ext uri="{FF2B5EF4-FFF2-40B4-BE49-F238E27FC236}">
                <a16:creationId xmlns:a16="http://schemas.microsoft.com/office/drawing/2014/main" id="{550421A1-3EF8-2CE9-29AF-3DA92CCE44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F736B4-362D-4FA2-094B-A319DD7390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0B1B1-D898-4710-8942-E8425764BD96}" type="slidenum">
              <a:rPr lang="en-US" smtClean="0"/>
              <a:t>‹#›</a:t>
            </a:fld>
            <a:endParaRPr lang="en-US"/>
          </a:p>
        </p:txBody>
      </p:sp>
    </p:spTree>
    <p:extLst>
      <p:ext uri="{BB962C8B-B14F-4D97-AF65-F5344CB8AC3E}">
        <p14:creationId xmlns:p14="http://schemas.microsoft.com/office/powerpoint/2010/main" val="343148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reeka.com/greece-history/famous-people/pericles/"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reeka.com/greece-history/famous-people/leonidas/"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reeka.com/greece-history/famous-people/solo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reeka.com/greece-history/famous-people/hippocrates/"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reeka.com/crete/chania/history/famous-people/el-greco-chani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reeka.com/crete/heraklion/history/famous-people/nikos-kazantzakis/"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reeka.com/greece-history/famous-people/constantine-cavafy/"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reeka.com/greece-history/famous-people/maria-calla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5D456-AB7F-00ED-90CD-C6FC6CB74019}"/>
              </a:ext>
            </a:extLst>
          </p:cNvPr>
          <p:cNvSpPr>
            <a:spLocks noGrp="1"/>
          </p:cNvSpPr>
          <p:nvPr>
            <p:ph type="ctrTitle"/>
          </p:nvPr>
        </p:nvSpPr>
        <p:spPr>
          <a:xfrm>
            <a:off x="672630" y="-471875"/>
            <a:ext cx="10924032" cy="2153038"/>
          </a:xfrm>
        </p:spPr>
        <p:txBody>
          <a:bodyPr/>
          <a:lstStyle/>
          <a:p>
            <a:endParaRPr lang="en-US" dirty="0"/>
          </a:p>
        </p:txBody>
      </p:sp>
      <p:sp>
        <p:nvSpPr>
          <p:cNvPr id="3" name="Subtitle 2">
            <a:extLst>
              <a:ext uri="{FF2B5EF4-FFF2-40B4-BE49-F238E27FC236}">
                <a16:creationId xmlns:a16="http://schemas.microsoft.com/office/drawing/2014/main" id="{49FA3D70-0F76-8A9A-DD3E-234076F586ED}"/>
              </a:ext>
            </a:extLst>
          </p:cNvPr>
          <p:cNvSpPr>
            <a:spLocks noGrp="1"/>
          </p:cNvSpPr>
          <p:nvPr>
            <p:ph type="subTitle" idx="1"/>
          </p:nvPr>
        </p:nvSpPr>
        <p:spPr>
          <a:xfrm>
            <a:off x="1524000" y="3602038"/>
            <a:ext cx="9144000" cy="2774378"/>
          </a:xfrm>
        </p:spPr>
        <p:txBody>
          <a:bodyPr>
            <a:normAutofit lnSpcReduction="10000"/>
          </a:bodyPr>
          <a:lstStyle/>
          <a:p>
            <a:r>
              <a:rPr lang="en-US" sz="4400" b="1" dirty="0">
                <a:solidFill>
                  <a:srgbClr val="0070C0"/>
                </a:solidFill>
              </a:rPr>
              <a:t>Greek Historical Figures</a:t>
            </a:r>
          </a:p>
          <a:p>
            <a:r>
              <a:rPr lang="el-GR" sz="32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Α</a:t>
            </a:r>
            <a:r>
              <a:rPr lang="en-US" sz="32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n original  presentation prepared by the HELLENIC CULTURE CENTRE </a:t>
            </a:r>
            <a:r>
              <a:rPr lang="en-US" sz="3200" b="1" kern="100" dirty="0">
                <a:solidFill>
                  <a:srgbClr val="FFC000"/>
                </a:solidFill>
                <a:effectLst/>
                <a:latin typeface="Aptos" panose="020B0004020202020204" pitchFamily="34" charset="0"/>
                <a:ea typeface="Aptos" panose="020B0004020202020204" pitchFamily="34" charset="0"/>
                <a:cs typeface="Times New Roman" panose="02020603050405020304" pitchFamily="18" charset="0"/>
              </a:rPr>
              <a:t>VIP Project EU</a:t>
            </a:r>
          </a:p>
          <a:p>
            <a:endParaRPr lang="en-US" sz="3200" b="1" dirty="0">
              <a:solidFill>
                <a:srgbClr val="0070C0"/>
              </a:solidFill>
            </a:endParaRPr>
          </a:p>
          <a:p>
            <a:r>
              <a:rPr lang="en-US" sz="3200" b="1" dirty="0">
                <a:solidFill>
                  <a:srgbClr val="0070C0"/>
                </a:solidFill>
              </a:rPr>
              <a:t>26</a:t>
            </a:r>
          </a:p>
        </p:txBody>
      </p:sp>
      <p:pic>
        <p:nvPicPr>
          <p:cNvPr id="6146" name="Picture 2" descr="Top 15 Influential Ancient Greeks - ellines.com">
            <a:extLst>
              <a:ext uri="{FF2B5EF4-FFF2-40B4-BE49-F238E27FC236}">
                <a16:creationId xmlns:a16="http://schemas.microsoft.com/office/drawing/2014/main" id="{8B893F2E-A1DB-8F3E-0890-EA2A15EA0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1537" y="207264"/>
            <a:ext cx="9046464" cy="3126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5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7ED01-FAAF-23ED-8D65-70C1A2011B28}"/>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Pericles, the Inspired Statesman"/>
              </a:rPr>
              <a:t>Pericles, the Inspired Statesman</a:t>
            </a:r>
            <a:endParaRPr lang="en-US" dirty="0"/>
          </a:p>
        </p:txBody>
      </p:sp>
      <p:sp>
        <p:nvSpPr>
          <p:cNvPr id="4" name="Content Placeholder 3">
            <a:extLst>
              <a:ext uri="{FF2B5EF4-FFF2-40B4-BE49-F238E27FC236}">
                <a16:creationId xmlns:a16="http://schemas.microsoft.com/office/drawing/2014/main" id="{4B9A80E4-6ACF-F178-C6EB-53A8849A87B2}"/>
              </a:ext>
            </a:extLst>
          </p:cNvPr>
          <p:cNvSpPr>
            <a:spLocks noGrp="1"/>
          </p:cNvSpPr>
          <p:nvPr>
            <p:ph sz="half" idx="2"/>
          </p:nvPr>
        </p:nvSpPr>
        <p:spPr/>
        <p:txBody>
          <a:bodyPr>
            <a:normAutofit fontScale="70000" lnSpcReduction="20000"/>
          </a:bodyPr>
          <a:lstStyle/>
          <a:p>
            <a:r>
              <a:rPr lang="en-US" b="0" i="0" dirty="0">
                <a:solidFill>
                  <a:srgbClr val="455A64"/>
                </a:solidFill>
                <a:effectLst/>
                <a:latin typeface="Poppins" panose="00000500000000000000" pitchFamily="2" charset="0"/>
              </a:rPr>
              <a:t>Pericles (495-429 BC) was the man who led Athens to its glory.</a:t>
            </a:r>
          </a:p>
          <a:p>
            <a:r>
              <a:rPr lang="en-US" b="0" i="0" dirty="0">
                <a:solidFill>
                  <a:srgbClr val="455A64"/>
                </a:solidFill>
                <a:effectLst/>
                <a:latin typeface="Poppins" panose="00000500000000000000" pitchFamily="2" charset="0"/>
              </a:rPr>
              <a:t> An inspired politician, a brave general and a persuasive orator, Pericles led his hometown to the top scale.</a:t>
            </a:r>
          </a:p>
          <a:p>
            <a:r>
              <a:rPr lang="en-US" b="0" i="0" dirty="0">
                <a:solidFill>
                  <a:srgbClr val="455A64"/>
                </a:solidFill>
                <a:effectLst/>
                <a:latin typeface="Poppins" panose="00000500000000000000" pitchFamily="2" charset="0"/>
              </a:rPr>
              <a:t> It was under his guidance that Athens became the greatest naval power all over Greece, that the Acropolis was built and that culture was developed.</a:t>
            </a:r>
          </a:p>
          <a:p>
            <a:r>
              <a:rPr lang="en-US" b="0" i="0" dirty="0">
                <a:solidFill>
                  <a:srgbClr val="455A64"/>
                </a:solidFill>
                <a:effectLst/>
                <a:latin typeface="Poppins" panose="00000500000000000000" pitchFamily="2" charset="0"/>
              </a:rPr>
              <a:t> Born in 495 BC, he took part in many battles and remained leader of the town for 40 years. </a:t>
            </a:r>
          </a:p>
          <a:p>
            <a:r>
              <a:rPr lang="en-US" b="0" i="0" dirty="0">
                <a:solidFill>
                  <a:srgbClr val="455A64"/>
                </a:solidFill>
                <a:effectLst/>
                <a:latin typeface="Poppins" panose="00000500000000000000" pitchFamily="2" charset="0"/>
              </a:rPr>
              <a:t>After his death, Athens lost his power and never managed to recover from this loss.</a:t>
            </a:r>
            <a:endParaRPr lang="en-US" dirty="0"/>
          </a:p>
        </p:txBody>
      </p:sp>
      <p:pic>
        <p:nvPicPr>
          <p:cNvPr id="2050" name="Picture 2" descr="Pericles, the Inspired Statesman">
            <a:extLst>
              <a:ext uri="{FF2B5EF4-FFF2-40B4-BE49-F238E27FC236}">
                <a16:creationId xmlns:a16="http://schemas.microsoft.com/office/drawing/2014/main" id="{7A820096-4E9A-33B9-97B3-85C7E136A123}"/>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75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02F9-7B1F-17D1-F786-C70271F84478}"/>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Leonidas, the legendary King of Sparta"/>
              </a:rPr>
              <a:t>Leonidas, the legendary King of Sparta</a:t>
            </a:r>
            <a:endParaRPr lang="en-US" dirty="0"/>
          </a:p>
        </p:txBody>
      </p:sp>
      <p:sp>
        <p:nvSpPr>
          <p:cNvPr id="3" name="Content Placeholder 2">
            <a:extLst>
              <a:ext uri="{FF2B5EF4-FFF2-40B4-BE49-F238E27FC236}">
                <a16:creationId xmlns:a16="http://schemas.microsoft.com/office/drawing/2014/main" id="{AFD7906B-4D73-09A3-F03B-9CCF7ACC2D00}"/>
              </a:ext>
            </a:extLst>
          </p:cNvPr>
          <p:cNvSpPr>
            <a:spLocks noGrp="1"/>
          </p:cNvSpPr>
          <p:nvPr>
            <p:ph sz="half" idx="1"/>
          </p:nvPr>
        </p:nvSpPr>
        <p:spPr/>
        <p:txBody>
          <a:bodyPr>
            <a:normAutofit fontScale="77500" lnSpcReduction="20000"/>
          </a:bodyPr>
          <a:lstStyle/>
          <a:p>
            <a:r>
              <a:rPr lang="en-US" b="0" i="0" dirty="0">
                <a:solidFill>
                  <a:srgbClr val="455A64"/>
                </a:solidFill>
                <a:effectLst/>
                <a:latin typeface="Poppins" panose="00000500000000000000" pitchFamily="2" charset="0"/>
              </a:rPr>
              <a:t>Leonidas, the legendary king of Sparta, is world famous for his act of self-sacrifice, when he and his 300 Spartan soldiers died in the battle of Thermopylae to protect the rest of Greece from the Persian invasion, in 480 BC. </a:t>
            </a:r>
          </a:p>
          <a:p>
            <a:r>
              <a:rPr lang="en-US" b="0" i="0" dirty="0">
                <a:solidFill>
                  <a:srgbClr val="455A64"/>
                </a:solidFill>
                <a:effectLst/>
                <a:latin typeface="Poppins" panose="00000500000000000000" pitchFamily="2" charset="0"/>
              </a:rPr>
              <a:t>Today, the statue of Leonidas lies at the site of Thermopylae to commemorate this special event. </a:t>
            </a:r>
          </a:p>
          <a:p>
            <a:r>
              <a:rPr lang="en-US" b="0" i="0" dirty="0">
                <a:solidFill>
                  <a:srgbClr val="455A64"/>
                </a:solidFill>
                <a:effectLst/>
                <a:latin typeface="Poppins" panose="00000500000000000000" pitchFamily="2" charset="0"/>
              </a:rPr>
              <a:t>The tomb of the king is found in Sparta, his homeland, where he was honored as a god till the Roman times.</a:t>
            </a:r>
            <a:endParaRPr lang="en-US" dirty="0"/>
          </a:p>
        </p:txBody>
      </p:sp>
      <p:pic>
        <p:nvPicPr>
          <p:cNvPr id="3074" name="Picture 2" descr="Leonidas, the legendary King of Sparta">
            <a:extLst>
              <a:ext uri="{FF2B5EF4-FFF2-40B4-BE49-F238E27FC236}">
                <a16:creationId xmlns:a16="http://schemas.microsoft.com/office/drawing/2014/main" id="{1585232F-588B-47C8-EDAE-0CE098B0DBC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512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96A2-5632-A891-5836-B7A453D97674}"/>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Solon, the Athenian Lawmaker"/>
              </a:rPr>
              <a:t>Solon, the Athenian Lawmaker</a:t>
            </a:r>
            <a:endParaRPr lang="en-US" dirty="0"/>
          </a:p>
        </p:txBody>
      </p:sp>
      <p:sp>
        <p:nvSpPr>
          <p:cNvPr id="4" name="Content Placeholder 3">
            <a:extLst>
              <a:ext uri="{FF2B5EF4-FFF2-40B4-BE49-F238E27FC236}">
                <a16:creationId xmlns:a16="http://schemas.microsoft.com/office/drawing/2014/main" id="{EBE866AB-3EBF-E339-3EA5-F7DDFC1D4BE6}"/>
              </a:ext>
            </a:extLst>
          </p:cNvPr>
          <p:cNvSpPr>
            <a:spLocks noGrp="1"/>
          </p:cNvSpPr>
          <p:nvPr>
            <p:ph sz="half" idx="2"/>
          </p:nvPr>
        </p:nvSpPr>
        <p:spPr/>
        <p:txBody>
          <a:bodyPr>
            <a:normAutofit fontScale="70000" lnSpcReduction="20000"/>
          </a:bodyPr>
          <a:lstStyle/>
          <a:p>
            <a:r>
              <a:rPr lang="en-US" b="0" i="0" dirty="0">
                <a:solidFill>
                  <a:srgbClr val="455A64"/>
                </a:solidFill>
                <a:effectLst/>
                <a:latin typeface="Poppins" panose="00000500000000000000" pitchFamily="2" charset="0"/>
              </a:rPr>
              <a:t>Solon (638-558 BC) was an Athenian politician, lawmaker and poet. </a:t>
            </a:r>
          </a:p>
          <a:p>
            <a:r>
              <a:rPr lang="en-US" b="0" i="0" dirty="0">
                <a:solidFill>
                  <a:srgbClr val="455A64"/>
                </a:solidFill>
                <a:effectLst/>
                <a:latin typeface="Poppins" panose="00000500000000000000" pitchFamily="2" charset="0"/>
              </a:rPr>
              <a:t>He came into power in a time when the society of Athens was facing serious social problems and his reforms were crucial for the creation of a new governmental system that would make the fate of the town, democracy. </a:t>
            </a:r>
          </a:p>
          <a:p>
            <a:r>
              <a:rPr lang="en-US" b="0" i="0" dirty="0">
                <a:solidFill>
                  <a:srgbClr val="455A64"/>
                </a:solidFill>
                <a:effectLst/>
                <a:latin typeface="Poppins" panose="00000500000000000000" pitchFamily="2" charset="0"/>
              </a:rPr>
              <a:t>He actually gave political rights to common citizens, not only the noblemen, and enforced trade as the main economic source of the town. </a:t>
            </a:r>
          </a:p>
          <a:p>
            <a:r>
              <a:rPr lang="en-US" b="0" i="0" dirty="0">
                <a:solidFill>
                  <a:srgbClr val="455A64"/>
                </a:solidFill>
                <a:effectLst/>
                <a:latin typeface="Poppins" panose="00000500000000000000" pitchFamily="2" charset="0"/>
              </a:rPr>
              <a:t>Although his political measures lasted for short, Solon had already set the ground for the development of the town which came with Pericles about half a century later.</a:t>
            </a:r>
            <a:endParaRPr lang="en-US" dirty="0"/>
          </a:p>
        </p:txBody>
      </p:sp>
      <p:pic>
        <p:nvPicPr>
          <p:cNvPr id="4098" name="Picture 2" descr="Solon, the Athenian Lawmaker">
            <a:extLst>
              <a:ext uri="{FF2B5EF4-FFF2-40B4-BE49-F238E27FC236}">
                <a16:creationId xmlns:a16="http://schemas.microsoft.com/office/drawing/2014/main" id="{6D2597CA-3C53-9C51-8DEA-EAB1E21B7CE7}"/>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2268696"/>
            <a:ext cx="5181600" cy="3465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90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1D43C-76B0-8FDA-89C6-1B18517EFBB4}"/>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Hippocrates, the Physician"/>
              </a:rPr>
              <a:t>Hippocrates, the Physician</a:t>
            </a:r>
            <a:endParaRPr lang="en-US" dirty="0"/>
          </a:p>
        </p:txBody>
      </p:sp>
      <p:sp>
        <p:nvSpPr>
          <p:cNvPr id="3" name="Content Placeholder 2">
            <a:extLst>
              <a:ext uri="{FF2B5EF4-FFF2-40B4-BE49-F238E27FC236}">
                <a16:creationId xmlns:a16="http://schemas.microsoft.com/office/drawing/2014/main" id="{AA652057-D5C4-5668-353A-84019EFAFAA6}"/>
              </a:ext>
            </a:extLst>
          </p:cNvPr>
          <p:cNvSpPr>
            <a:spLocks noGrp="1"/>
          </p:cNvSpPr>
          <p:nvPr>
            <p:ph sz="half" idx="1"/>
          </p:nvPr>
        </p:nvSpPr>
        <p:spPr/>
        <p:txBody>
          <a:bodyPr>
            <a:normAutofit fontScale="62500" lnSpcReduction="20000"/>
          </a:bodyPr>
          <a:lstStyle/>
          <a:p>
            <a:r>
              <a:rPr lang="en-US" b="0" i="0" dirty="0">
                <a:solidFill>
                  <a:srgbClr val="455A64"/>
                </a:solidFill>
                <a:effectLst/>
                <a:latin typeface="Poppins" panose="00000500000000000000" pitchFamily="2" charset="0"/>
              </a:rPr>
              <a:t>Hippocrates (460-377 BC) is the most famous physician of ancient Greece. </a:t>
            </a:r>
          </a:p>
          <a:p>
            <a:r>
              <a:rPr lang="en-US" b="0" i="0" dirty="0">
                <a:solidFill>
                  <a:srgbClr val="455A64"/>
                </a:solidFill>
                <a:effectLst/>
                <a:latin typeface="Poppins" panose="00000500000000000000" pitchFamily="2" charset="0"/>
              </a:rPr>
              <a:t>Developing very innovative theories and practices for his time, he combined medical observation and philosophy to cure illnesses.</a:t>
            </a:r>
          </a:p>
          <a:p>
            <a:r>
              <a:rPr lang="en-US" b="0" i="0" dirty="0">
                <a:solidFill>
                  <a:srgbClr val="455A64"/>
                </a:solidFill>
                <a:effectLst/>
                <a:latin typeface="Poppins" panose="00000500000000000000" pitchFamily="2" charset="0"/>
              </a:rPr>
              <a:t> Hippocrates believed that the human body has the power to heal itself. </a:t>
            </a:r>
          </a:p>
          <a:p>
            <a:r>
              <a:rPr lang="en-US" b="0" i="0" dirty="0">
                <a:solidFill>
                  <a:srgbClr val="455A64"/>
                </a:solidFill>
                <a:effectLst/>
                <a:latin typeface="Poppins" panose="00000500000000000000" pitchFamily="2" charset="0"/>
              </a:rPr>
              <a:t>He said that all is a matter of balance between the four elements of the body: blood, black bile, yellow bile and phlegm. </a:t>
            </a:r>
          </a:p>
          <a:p>
            <a:r>
              <a:rPr lang="en-US" b="0" i="0" dirty="0">
                <a:solidFill>
                  <a:srgbClr val="455A64"/>
                </a:solidFill>
                <a:effectLst/>
                <a:latin typeface="Poppins" panose="00000500000000000000" pitchFamily="2" charset="0"/>
              </a:rPr>
              <a:t>People get ill in case this balance is interrupted. To restore this balance, he didn't use drugs, except for natural extracts and soothing balms.</a:t>
            </a:r>
            <a:endParaRPr lang="en-US" dirty="0"/>
          </a:p>
        </p:txBody>
      </p:sp>
      <p:pic>
        <p:nvPicPr>
          <p:cNvPr id="5122" name="Picture 2" descr="Hippocrates, the Physician">
            <a:extLst>
              <a:ext uri="{FF2B5EF4-FFF2-40B4-BE49-F238E27FC236}">
                <a16:creationId xmlns:a16="http://schemas.microsoft.com/office/drawing/2014/main" id="{5CBDC8A4-B78B-8B4A-D299-ABC1214A540D}"/>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457609"/>
            <a:ext cx="5181600" cy="3087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715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C6F1-D8C5-6644-4484-3DC7541EA2E3}"/>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El Greco, the painter"/>
              </a:rPr>
              <a:t>El Greco, the painter</a:t>
            </a:r>
            <a:endParaRPr lang="en-US" dirty="0"/>
          </a:p>
        </p:txBody>
      </p:sp>
      <p:sp>
        <p:nvSpPr>
          <p:cNvPr id="4" name="Content Placeholder 3">
            <a:extLst>
              <a:ext uri="{FF2B5EF4-FFF2-40B4-BE49-F238E27FC236}">
                <a16:creationId xmlns:a16="http://schemas.microsoft.com/office/drawing/2014/main" id="{61222FCE-A2EE-FE54-A21E-EB59591229E6}"/>
              </a:ext>
            </a:extLst>
          </p:cNvPr>
          <p:cNvSpPr>
            <a:spLocks noGrp="1"/>
          </p:cNvSpPr>
          <p:nvPr>
            <p:ph sz="half" idx="2"/>
          </p:nvPr>
        </p:nvSpPr>
        <p:spPr/>
        <p:txBody>
          <a:bodyPr>
            <a:normAutofit fontScale="70000" lnSpcReduction="20000"/>
          </a:bodyPr>
          <a:lstStyle/>
          <a:p>
            <a:r>
              <a:rPr lang="en-US" dirty="0"/>
              <a:t>His real name was </a:t>
            </a:r>
            <a:r>
              <a:rPr lang="en-US" dirty="0" err="1"/>
              <a:t>Domenicos</a:t>
            </a:r>
            <a:r>
              <a:rPr lang="en-US" dirty="0"/>
              <a:t> </a:t>
            </a:r>
            <a:r>
              <a:rPr lang="en-US" dirty="0" err="1"/>
              <a:t>Theotokopoulos</a:t>
            </a:r>
            <a:r>
              <a:rPr lang="en-US" dirty="0"/>
              <a:t>, however he became famous as "El Greco" (The Greek). </a:t>
            </a:r>
          </a:p>
          <a:p>
            <a:r>
              <a:rPr lang="en-US" dirty="0"/>
              <a:t>When he was born, Crete was under Venetian Occupation. A</a:t>
            </a:r>
          </a:p>
          <a:p>
            <a:r>
              <a:rPr lang="en-US" dirty="0"/>
              <a:t>t the age of 26, he moved to Italy, opened a workshop and spent several years there.</a:t>
            </a:r>
          </a:p>
          <a:p>
            <a:r>
              <a:rPr lang="en-US" dirty="0"/>
              <a:t> In 1577, he moved to Toledo Spain, where he stayed till his death. </a:t>
            </a:r>
          </a:p>
          <a:p>
            <a:r>
              <a:rPr lang="en-US" dirty="0"/>
              <a:t>Regarded as a precursor of Expressionism and Cubism by modern critics, the paintings of El Greco were mostly inspired by religion. He also made many famous portraits. </a:t>
            </a:r>
          </a:p>
          <a:p>
            <a:r>
              <a:rPr lang="en-US" dirty="0"/>
              <a:t>El Greco died in 1614 and was buried in the Church of Santo Domingo El Antigua, in Toledo.</a:t>
            </a:r>
          </a:p>
        </p:txBody>
      </p:sp>
      <p:pic>
        <p:nvPicPr>
          <p:cNvPr id="6146" name="Picture 2" descr="El Greco, the painter">
            <a:extLst>
              <a:ext uri="{FF2B5EF4-FFF2-40B4-BE49-F238E27FC236}">
                <a16:creationId xmlns:a16="http://schemas.microsoft.com/office/drawing/2014/main" id="{7B0F55EE-56AB-956A-29F6-EB85F3D2B86E}"/>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23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754C0-A332-43C8-0208-A4A809E13BD6}"/>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Nikos Kazantzakis"/>
              </a:rPr>
              <a:t>Nikos Kazantzakis</a:t>
            </a:r>
            <a:endParaRPr lang="en-US" dirty="0"/>
          </a:p>
        </p:txBody>
      </p:sp>
      <p:sp>
        <p:nvSpPr>
          <p:cNvPr id="3" name="Content Placeholder 2">
            <a:extLst>
              <a:ext uri="{FF2B5EF4-FFF2-40B4-BE49-F238E27FC236}">
                <a16:creationId xmlns:a16="http://schemas.microsoft.com/office/drawing/2014/main" id="{3DD7F207-EB71-1677-AF8A-CB6043FDBE31}"/>
              </a:ext>
            </a:extLst>
          </p:cNvPr>
          <p:cNvSpPr>
            <a:spLocks noGrp="1"/>
          </p:cNvSpPr>
          <p:nvPr>
            <p:ph sz="half" idx="1"/>
          </p:nvPr>
        </p:nvSpPr>
        <p:spPr>
          <a:xfrm>
            <a:off x="838200" y="1328928"/>
            <a:ext cx="5181600" cy="5291327"/>
          </a:xfrm>
        </p:spPr>
        <p:txBody>
          <a:bodyPr>
            <a:noAutofit/>
          </a:bodyPr>
          <a:lstStyle/>
          <a:p>
            <a:r>
              <a:rPr lang="en-US" sz="1800" b="0" i="0" dirty="0">
                <a:solidFill>
                  <a:srgbClr val="455A64"/>
                </a:solidFill>
                <a:effectLst/>
                <a:latin typeface="Poppins" panose="00000500000000000000" pitchFamily="2" charset="0"/>
              </a:rPr>
              <a:t>Nikos Kazantzakis (1883-1957) is the most translated Greek novelist of the 20th century. </a:t>
            </a:r>
          </a:p>
          <a:p>
            <a:r>
              <a:rPr lang="en-US" sz="1800" b="0" i="0" dirty="0">
                <a:solidFill>
                  <a:srgbClr val="455A64"/>
                </a:solidFill>
                <a:effectLst/>
                <a:latin typeface="Poppins" panose="00000500000000000000" pitchFamily="2" charset="0"/>
              </a:rPr>
              <a:t>Born in Heraklion Crete, Kazantzakis studied law in Athens and philosophy in Paris. </a:t>
            </a:r>
          </a:p>
          <a:p>
            <a:r>
              <a:rPr lang="en-US" sz="1800" b="0" i="0" dirty="0">
                <a:solidFill>
                  <a:srgbClr val="455A64"/>
                </a:solidFill>
                <a:effectLst/>
                <a:latin typeface="Poppins" panose="00000500000000000000" pitchFamily="2" charset="0"/>
              </a:rPr>
              <a:t>His work as correspondent gave him the chance to travel in most countries of the world. </a:t>
            </a:r>
          </a:p>
          <a:p>
            <a:r>
              <a:rPr lang="en-US" sz="1800" b="0" i="0" dirty="0">
                <a:solidFill>
                  <a:srgbClr val="455A64"/>
                </a:solidFill>
                <a:effectLst/>
                <a:latin typeface="Poppins" panose="00000500000000000000" pitchFamily="2" charset="0"/>
              </a:rPr>
              <a:t>His book </a:t>
            </a:r>
            <a:r>
              <a:rPr lang="en-US" sz="1800" b="0" i="1" dirty="0">
                <a:solidFill>
                  <a:srgbClr val="455A64"/>
                </a:solidFill>
                <a:effectLst/>
                <a:latin typeface="Poppins" panose="00000500000000000000" pitchFamily="2" charset="0"/>
              </a:rPr>
              <a:t>The Last Temptation of Christ</a:t>
            </a:r>
            <a:r>
              <a:rPr lang="en-US" sz="1800" b="0" i="0" dirty="0">
                <a:solidFill>
                  <a:srgbClr val="455A64"/>
                </a:solidFill>
                <a:effectLst/>
                <a:latin typeface="Poppins" panose="00000500000000000000" pitchFamily="2" charset="0"/>
              </a:rPr>
              <a:t> (1950), where Kazantzakis shares his metaphysical and existential concerns, was prohibited by the Roman Catholic Church. </a:t>
            </a:r>
          </a:p>
          <a:p>
            <a:r>
              <a:rPr lang="en-US" sz="1800" b="0" i="0" dirty="0">
                <a:solidFill>
                  <a:srgbClr val="455A64"/>
                </a:solidFill>
                <a:effectLst/>
                <a:latin typeface="Poppins" panose="00000500000000000000" pitchFamily="2" charset="0"/>
              </a:rPr>
              <a:t>When he died, the Orthodox Church didn't allow him to be buried in a cemetery, which is why his tomb lies outside the walls of Heraklion. Following his will, his epitaph reads </a:t>
            </a:r>
            <a:r>
              <a:rPr lang="en-US" sz="1800" b="0" i="1" dirty="0">
                <a:solidFill>
                  <a:srgbClr val="FF0000"/>
                </a:solidFill>
                <a:effectLst/>
                <a:latin typeface="Poppins" panose="00000500000000000000" pitchFamily="2" charset="0"/>
              </a:rPr>
              <a:t>I hope for nothing. I fear nothing. I am free</a:t>
            </a:r>
            <a:r>
              <a:rPr lang="en-US" sz="1800" b="0" i="0" dirty="0">
                <a:solidFill>
                  <a:srgbClr val="FF0000"/>
                </a:solidFill>
                <a:effectLst/>
                <a:latin typeface="Poppins" panose="00000500000000000000" pitchFamily="2" charset="0"/>
              </a:rPr>
              <a:t>.</a:t>
            </a:r>
            <a:endParaRPr lang="en-US" sz="1800" dirty="0">
              <a:solidFill>
                <a:srgbClr val="FF0000"/>
              </a:solidFill>
            </a:endParaRPr>
          </a:p>
        </p:txBody>
      </p:sp>
      <p:pic>
        <p:nvPicPr>
          <p:cNvPr id="7170" name="Picture 2" descr="Nikos Kazantzakis">
            <a:extLst>
              <a:ext uri="{FF2B5EF4-FFF2-40B4-BE49-F238E27FC236}">
                <a16:creationId xmlns:a16="http://schemas.microsoft.com/office/drawing/2014/main" id="{498F6E4C-6A2B-F4BC-0058-7546B18592FE}"/>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426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A4645-321D-B43D-6C4D-CBF0D82C21FC}"/>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Constantine Cavafy, the Poet"/>
              </a:rPr>
              <a:t>Constantine Cavafy, the Poet</a:t>
            </a:r>
            <a:endParaRPr lang="en-US" dirty="0"/>
          </a:p>
        </p:txBody>
      </p:sp>
      <p:sp>
        <p:nvSpPr>
          <p:cNvPr id="4" name="Content Placeholder 3">
            <a:extLst>
              <a:ext uri="{FF2B5EF4-FFF2-40B4-BE49-F238E27FC236}">
                <a16:creationId xmlns:a16="http://schemas.microsoft.com/office/drawing/2014/main" id="{D9A79DA6-1D21-9D16-6C44-2EADB6DDA5DB}"/>
              </a:ext>
            </a:extLst>
          </p:cNvPr>
          <p:cNvSpPr>
            <a:spLocks noGrp="1"/>
          </p:cNvSpPr>
          <p:nvPr>
            <p:ph sz="half" idx="2"/>
          </p:nvPr>
        </p:nvSpPr>
        <p:spPr/>
        <p:txBody>
          <a:bodyPr>
            <a:normAutofit fontScale="62500" lnSpcReduction="20000"/>
          </a:bodyPr>
          <a:lstStyle/>
          <a:p>
            <a:r>
              <a:rPr lang="en-US" b="0" i="0" dirty="0">
                <a:solidFill>
                  <a:srgbClr val="455A64"/>
                </a:solidFill>
                <a:effectLst/>
                <a:latin typeface="Poppins" panose="00000500000000000000" pitchFamily="2" charset="0"/>
              </a:rPr>
              <a:t>Constantine Cavafy (1863-1933) is one of the most famous Greek poets worldwide. </a:t>
            </a:r>
          </a:p>
          <a:p>
            <a:r>
              <a:rPr lang="en-US" b="0" i="0" dirty="0">
                <a:solidFill>
                  <a:srgbClr val="455A64"/>
                </a:solidFill>
                <a:effectLst/>
                <a:latin typeface="Poppins" panose="00000500000000000000" pitchFamily="2" charset="0"/>
              </a:rPr>
              <a:t>Born in Alexandria Egypt to Greek parents, he managed to distinguish with his sensitive and liberal style of writing. His poems are inspired by philosophy, mythology and history, while he frequently expresses personal experience in his works. </a:t>
            </a:r>
          </a:p>
          <a:p>
            <a:r>
              <a:rPr lang="en-US" b="0" i="0" dirty="0">
                <a:solidFill>
                  <a:srgbClr val="455A64"/>
                </a:solidFill>
                <a:effectLst/>
                <a:latin typeface="Poppins" panose="00000500000000000000" pitchFamily="2" charset="0"/>
              </a:rPr>
              <a:t>His work was often a base to express his homosexuality, which was a taboo for his time.</a:t>
            </a:r>
          </a:p>
          <a:p>
            <a:r>
              <a:rPr lang="en-US" b="0" i="0" dirty="0">
                <a:solidFill>
                  <a:srgbClr val="455A64"/>
                </a:solidFill>
                <a:effectLst/>
                <a:latin typeface="Poppins" panose="00000500000000000000" pitchFamily="2" charset="0"/>
              </a:rPr>
              <a:t> Irony is a common feeling in his poems, while he didn't keep the structural forms of his time, such as rhyme. </a:t>
            </a:r>
          </a:p>
          <a:p>
            <a:r>
              <a:rPr lang="en-US" b="0" i="0" dirty="0">
                <a:solidFill>
                  <a:srgbClr val="455A64"/>
                </a:solidFill>
                <a:effectLst/>
                <a:latin typeface="Poppins" panose="00000500000000000000" pitchFamily="2" charset="0"/>
              </a:rPr>
              <a:t>The best known poem of Cavafy is </a:t>
            </a:r>
            <a:r>
              <a:rPr lang="en-US" b="0" i="1" dirty="0">
                <a:solidFill>
                  <a:srgbClr val="455A64"/>
                </a:solidFill>
                <a:effectLst/>
                <a:latin typeface="Poppins" panose="00000500000000000000" pitchFamily="2" charset="0"/>
              </a:rPr>
              <a:t>Ithaca</a:t>
            </a:r>
            <a:r>
              <a:rPr lang="en-US" b="0" i="0" dirty="0">
                <a:solidFill>
                  <a:srgbClr val="455A64"/>
                </a:solidFill>
                <a:effectLst/>
                <a:latin typeface="Poppins" panose="00000500000000000000" pitchFamily="2" charset="0"/>
              </a:rPr>
              <a:t>, a philosophical poem based on the journey back home of Ulysses.</a:t>
            </a:r>
            <a:endParaRPr lang="en-US" dirty="0"/>
          </a:p>
        </p:txBody>
      </p:sp>
      <p:pic>
        <p:nvPicPr>
          <p:cNvPr id="8194" name="Picture 2" descr="Constantine Cavafy, the Poet">
            <a:extLst>
              <a:ext uri="{FF2B5EF4-FFF2-40B4-BE49-F238E27FC236}">
                <a16:creationId xmlns:a16="http://schemas.microsoft.com/office/drawing/2014/main" id="{168761F0-6BE1-14D1-074F-BE768158EF9A}"/>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2279491"/>
            <a:ext cx="5181600" cy="3443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337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05F6-39EF-F6E0-3CD0-9773E73D1F74}"/>
              </a:ext>
            </a:extLst>
          </p:cNvPr>
          <p:cNvSpPr>
            <a:spLocks noGrp="1"/>
          </p:cNvSpPr>
          <p:nvPr>
            <p:ph type="title"/>
          </p:nvPr>
        </p:nvSpPr>
        <p:spPr/>
        <p:txBody>
          <a:bodyPr/>
          <a:lstStyle/>
          <a:p>
            <a:r>
              <a:rPr lang="en-US" b="0" i="0" u="none" strike="noStrike" dirty="0">
                <a:solidFill>
                  <a:srgbClr val="455A64"/>
                </a:solidFill>
                <a:effectLst/>
                <a:latin typeface="Poppins" panose="00000500000000000000" pitchFamily="2" charset="0"/>
                <a:hlinkClick r:id="rId2" tooltip="Maria Callas"/>
              </a:rPr>
              <a:t>Maria Callas</a:t>
            </a:r>
            <a:endParaRPr lang="en-US" dirty="0"/>
          </a:p>
        </p:txBody>
      </p:sp>
      <p:sp>
        <p:nvSpPr>
          <p:cNvPr id="3" name="Content Placeholder 2">
            <a:extLst>
              <a:ext uri="{FF2B5EF4-FFF2-40B4-BE49-F238E27FC236}">
                <a16:creationId xmlns:a16="http://schemas.microsoft.com/office/drawing/2014/main" id="{7C101714-8075-1936-49A0-6768C86F5DDA}"/>
              </a:ext>
            </a:extLst>
          </p:cNvPr>
          <p:cNvSpPr>
            <a:spLocks noGrp="1"/>
          </p:cNvSpPr>
          <p:nvPr>
            <p:ph sz="half" idx="1"/>
          </p:nvPr>
        </p:nvSpPr>
        <p:spPr/>
        <p:txBody>
          <a:bodyPr>
            <a:normAutofit fontScale="62500" lnSpcReduction="20000"/>
          </a:bodyPr>
          <a:lstStyle/>
          <a:p>
            <a:r>
              <a:rPr lang="en-US" b="0" i="0" dirty="0">
                <a:solidFill>
                  <a:srgbClr val="455A64"/>
                </a:solidFill>
                <a:effectLst/>
                <a:latin typeface="Poppins" panose="00000500000000000000" pitchFamily="2" charset="0"/>
              </a:rPr>
              <a:t>She is mostly called La Divina and she has been awarded as the greatest opera singer in the world. </a:t>
            </a:r>
          </a:p>
          <a:p>
            <a:r>
              <a:rPr lang="en-US" b="0" i="0" dirty="0">
                <a:solidFill>
                  <a:srgbClr val="455A64"/>
                </a:solidFill>
                <a:effectLst/>
                <a:latin typeface="Poppins" panose="00000500000000000000" pitchFamily="2" charset="0"/>
              </a:rPr>
              <a:t>Maria Callas was born in 1923 in New York to Greek parents. In 1937, her family moved to Athens and she attended music courses in the Conservatory of Athens. Soon, her teachers appreciated her warm and heavy voice. </a:t>
            </a:r>
          </a:p>
          <a:p>
            <a:r>
              <a:rPr lang="en-US" b="0" i="0" dirty="0">
                <a:solidFill>
                  <a:srgbClr val="455A64"/>
                </a:solidFill>
                <a:effectLst/>
                <a:latin typeface="Poppins" panose="00000500000000000000" pitchFamily="2" charset="0"/>
              </a:rPr>
              <a:t>After some performances in the Greek National Opera, she moved to Italy and started to perform in La Scala di Milan. </a:t>
            </a:r>
          </a:p>
          <a:p>
            <a:r>
              <a:rPr lang="en-US" b="0" i="0" dirty="0">
                <a:solidFill>
                  <a:srgbClr val="455A64"/>
                </a:solidFill>
                <a:effectLst/>
                <a:latin typeface="Poppins" panose="00000500000000000000" pitchFamily="2" charset="0"/>
              </a:rPr>
              <a:t>Her career reached its peak in the 1950s and then it decreased, either from a vocal decline or because she wanted to focus on her personal life, which was marked by an unlucky marriage, a devastating affair to Greek ship owner Aristotle Onassis and loneliness.</a:t>
            </a:r>
            <a:endParaRPr lang="en-US" dirty="0"/>
          </a:p>
        </p:txBody>
      </p:sp>
      <p:pic>
        <p:nvPicPr>
          <p:cNvPr id="9218" name="Picture 2" descr="Maria Callas">
            <a:extLst>
              <a:ext uri="{FF2B5EF4-FFF2-40B4-BE49-F238E27FC236}">
                <a16:creationId xmlns:a16="http://schemas.microsoft.com/office/drawing/2014/main" id="{D0DB41A7-3167-D35E-4ED7-D7AEF3490703}"/>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649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958</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Poppins</vt:lpstr>
      <vt:lpstr>Office Theme</vt:lpstr>
      <vt:lpstr>PowerPoint Presentation</vt:lpstr>
      <vt:lpstr>Pericles, the Inspired Statesman</vt:lpstr>
      <vt:lpstr>Leonidas, the legendary King of Sparta</vt:lpstr>
      <vt:lpstr>Solon, the Athenian Lawmaker</vt:lpstr>
      <vt:lpstr>Hippocrates, the Physician</vt:lpstr>
      <vt:lpstr>El Greco, the painter</vt:lpstr>
      <vt:lpstr>Nikos Kazantzakis</vt:lpstr>
      <vt:lpstr>Constantine Cavafy, the Poet</vt:lpstr>
      <vt:lpstr>Maria Callas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Ifigenia Georgiadou</dc:creator>
  <cp:lastModifiedBy>Ifigenia Georgiadou</cp:lastModifiedBy>
  <cp:revision>3</cp:revision>
  <dcterms:created xsi:type="dcterms:W3CDTF">2025-02-23T02:19:17Z</dcterms:created>
  <dcterms:modified xsi:type="dcterms:W3CDTF">2025-02-23T03:01:53Z</dcterms:modified>
</cp:coreProperties>
</file>